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4"/>
  </p:notesMasterIdLst>
  <p:sldIdLst>
    <p:sldId id="256" r:id="rId2"/>
    <p:sldId id="259" r:id="rId3"/>
    <p:sldId id="299" r:id="rId4"/>
    <p:sldId id="266" r:id="rId5"/>
    <p:sldId id="263" r:id="rId6"/>
    <p:sldId id="298" r:id="rId7"/>
    <p:sldId id="260" r:id="rId8"/>
    <p:sldId id="261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3" r:id="rId22"/>
    <p:sldId id="290" r:id="rId23"/>
    <p:sldId id="262" r:id="rId24"/>
    <p:sldId id="264" r:id="rId25"/>
    <p:sldId id="265" r:id="rId26"/>
    <p:sldId id="280" r:id="rId27"/>
    <p:sldId id="281" r:id="rId28"/>
    <p:sldId id="284" r:id="rId29"/>
    <p:sldId id="282" r:id="rId30"/>
    <p:sldId id="285" r:id="rId31"/>
    <p:sldId id="300" r:id="rId32"/>
    <p:sldId id="297" r:id="rId33"/>
    <p:sldId id="286" r:id="rId34"/>
    <p:sldId id="287" r:id="rId35"/>
    <p:sldId id="288" r:id="rId36"/>
    <p:sldId id="289" r:id="rId37"/>
    <p:sldId id="291" r:id="rId38"/>
    <p:sldId id="292" r:id="rId39"/>
    <p:sldId id="295" r:id="rId40"/>
    <p:sldId id="296" r:id="rId41"/>
    <p:sldId id="293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9918" autoAdjust="0"/>
  </p:normalViewPr>
  <p:slideViewPr>
    <p:cSldViewPr snapToGrid="0">
      <p:cViewPr varScale="1">
        <p:scale>
          <a:sx n="79" d="100"/>
          <a:sy n="79" d="100"/>
        </p:scale>
        <p:origin x="3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BB5B8-4962-4F26-BB28-B97120D1CE3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A00CB-C795-487A-8D59-176D1BFF5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5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 진행한 프로젝트 목적은 </a:t>
            </a:r>
            <a:r>
              <a:rPr lang="en-US" altLang="ko-KR" dirty="0"/>
              <a:t>DICOM </a:t>
            </a:r>
            <a:r>
              <a:rPr lang="ko-KR" altLang="en-US" dirty="0"/>
              <a:t>파일 안에 </a:t>
            </a:r>
            <a:r>
              <a:rPr lang="ko-KR" altLang="en-US" dirty="0">
                <a:latin typeface="+mn-ea"/>
              </a:rPr>
              <a:t>저장된 </a:t>
            </a:r>
            <a:r>
              <a:rPr lang="en-US" altLang="ko-KR" dirty="0">
                <a:latin typeface="+mn-ea"/>
              </a:rPr>
              <a:t>Pixel Data</a:t>
            </a:r>
            <a:r>
              <a:rPr lang="ko-KR" altLang="en-US" dirty="0">
                <a:latin typeface="+mn-ea"/>
              </a:rPr>
              <a:t>를 추출하여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이미지로 변환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이미지들을 </a:t>
            </a:r>
            <a:r>
              <a:rPr lang="en-US" altLang="ko-KR" dirty="0">
                <a:latin typeface="+mn-ea"/>
              </a:rPr>
              <a:t>Modality, Body Part Examined</a:t>
            </a:r>
            <a:r>
              <a:rPr lang="ko-KR" altLang="en-US" dirty="0">
                <a:latin typeface="+mn-ea"/>
              </a:rPr>
              <a:t>별로 자동으로 분류하는 것입니다</a:t>
            </a:r>
            <a:r>
              <a:rPr lang="en-US" altLang="ko-KR" dirty="0">
                <a:latin typeface="+mn-ea"/>
              </a:rPr>
              <a:t>. Modality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CR, CT, DX, MG, MR 5</a:t>
            </a:r>
            <a:r>
              <a:rPr lang="ko-KR" altLang="en-US" dirty="0">
                <a:latin typeface="+mn-ea"/>
              </a:rPr>
              <a:t>가지로 진행을 하였고 </a:t>
            </a:r>
            <a:r>
              <a:rPr lang="en-US" altLang="ko-KR" dirty="0">
                <a:latin typeface="+mn-ea"/>
              </a:rPr>
              <a:t>Body Part Examined</a:t>
            </a:r>
            <a:r>
              <a:rPr lang="ko-KR" altLang="en-US" dirty="0">
                <a:latin typeface="+mn-ea"/>
              </a:rPr>
              <a:t>은 각 </a:t>
            </a:r>
            <a:r>
              <a:rPr lang="en-US" altLang="ko-KR" dirty="0">
                <a:latin typeface="+mn-ea"/>
              </a:rPr>
              <a:t>Modality</a:t>
            </a:r>
            <a:r>
              <a:rPr lang="ko-KR" altLang="en-US" dirty="0">
                <a:latin typeface="+mn-ea"/>
              </a:rPr>
              <a:t>에 저장된 </a:t>
            </a:r>
            <a:r>
              <a:rPr lang="en-US" altLang="ko-KR" dirty="0">
                <a:latin typeface="+mn-ea"/>
              </a:rPr>
              <a:t>Body Part Examined</a:t>
            </a:r>
            <a:r>
              <a:rPr lang="ko-KR" altLang="en-US" dirty="0">
                <a:latin typeface="+mn-ea"/>
              </a:rPr>
              <a:t>으로 진행했습니다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예를 들어서 </a:t>
            </a:r>
            <a:r>
              <a:rPr lang="en-US" altLang="ko-KR" dirty="0">
                <a:latin typeface="+mn-ea"/>
              </a:rPr>
              <a:t>Chest, Abdomen, Breast </a:t>
            </a:r>
            <a:r>
              <a:rPr lang="ko-KR" altLang="en-US" dirty="0">
                <a:latin typeface="+mn-ea"/>
              </a:rPr>
              <a:t>등이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01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말한 첫번째 방법을 하기 위해 데이터를 증강시키는 방법이 있습니다</a:t>
            </a:r>
            <a:r>
              <a:rPr lang="en-US" altLang="ko-KR" dirty="0"/>
              <a:t>. </a:t>
            </a:r>
            <a:r>
              <a:rPr lang="ko-KR" altLang="en-US" dirty="0"/>
              <a:t>데이터 증강은 </a:t>
            </a:r>
            <a:r>
              <a:rPr lang="en-US" altLang="ko-KR" dirty="0"/>
              <a:t>~. </a:t>
            </a:r>
            <a:r>
              <a:rPr lang="ko-KR" altLang="en-US" dirty="0"/>
              <a:t>이 데이터 증강을 하기위해 여러가지 방법이 있지만 </a:t>
            </a:r>
            <a:r>
              <a:rPr lang="en-US" altLang="ko-KR" dirty="0" err="1"/>
              <a:t>imgaug</a:t>
            </a:r>
            <a:r>
              <a:rPr lang="ko-KR" altLang="en-US" dirty="0"/>
              <a:t>의 라이브러리를 사용하여 데이터를 증강했습니다</a:t>
            </a:r>
            <a:r>
              <a:rPr lang="en-US" altLang="ko-KR" dirty="0"/>
              <a:t>. </a:t>
            </a:r>
            <a:r>
              <a:rPr lang="ko-KR" altLang="en-US" dirty="0"/>
              <a:t>이 라이브러리를 사용한 이유는 다른 방법의 데이터 증강은 이미지의 </a:t>
            </a:r>
            <a:r>
              <a:rPr lang="en-US" altLang="ko-KR" dirty="0" err="1"/>
              <a:t>keypoint</a:t>
            </a:r>
            <a:r>
              <a:rPr lang="ko-KR" altLang="en-US" dirty="0"/>
              <a:t>를 가지고 증강하는게 어렵지만 이 라이브러리는 </a:t>
            </a:r>
            <a:r>
              <a:rPr lang="en-US" altLang="ko-KR" dirty="0" err="1"/>
              <a:t>keypoint</a:t>
            </a:r>
            <a:r>
              <a:rPr lang="ko-KR" altLang="en-US" dirty="0"/>
              <a:t>를 가지고 데이터 증강하는 방법이 따로 메소드로 존재하여 증강하기 쉽기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2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이것이 제가 만들어본 데이터 증강의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어떤 방식을 사용해서 데이터를 증강했는지 설명하겠습니다</a:t>
            </a:r>
            <a:r>
              <a:rPr lang="en-US" altLang="ko-KR" dirty="0"/>
              <a:t>. </a:t>
            </a:r>
            <a:r>
              <a:rPr lang="ko-KR" altLang="en-US" dirty="0"/>
              <a:t>다양한 방법이 있지만 이미지를 왼쪽이나 오른쪽</a:t>
            </a:r>
            <a:r>
              <a:rPr lang="en-US" altLang="ko-KR" dirty="0"/>
              <a:t>, </a:t>
            </a:r>
            <a:r>
              <a:rPr lang="ko-KR" altLang="en-US" dirty="0"/>
              <a:t>위로 또는 아래로 이동시키는 것은 </a:t>
            </a:r>
            <a:r>
              <a:rPr lang="en-US" altLang="ko-KR" dirty="0" err="1"/>
              <a:t>keypoint</a:t>
            </a:r>
            <a:r>
              <a:rPr lang="ko-KR" altLang="en-US" dirty="0"/>
              <a:t>가 </a:t>
            </a:r>
            <a:r>
              <a:rPr lang="ko-KR" altLang="en-US" dirty="0" err="1"/>
              <a:t>짤리는</a:t>
            </a:r>
            <a:r>
              <a:rPr lang="ko-KR" altLang="en-US" dirty="0"/>
              <a:t> 경우가 </a:t>
            </a:r>
            <a:r>
              <a:rPr lang="ko-KR" altLang="en-US" dirty="0" err="1"/>
              <a:t>있을거라</a:t>
            </a:r>
            <a:r>
              <a:rPr lang="ko-KR" altLang="en-US" dirty="0"/>
              <a:t> 판단하여</a:t>
            </a:r>
            <a:r>
              <a:rPr lang="en-US" altLang="ko-KR" dirty="0"/>
              <a:t>, </a:t>
            </a:r>
            <a:r>
              <a:rPr lang="ko-KR" altLang="en-US" dirty="0"/>
              <a:t>대부분 흐리는 방법이나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절단</a:t>
            </a:r>
            <a:r>
              <a:rPr lang="en-US" altLang="ko-KR" dirty="0"/>
              <a:t>, </a:t>
            </a:r>
            <a:r>
              <a:rPr lang="ko-KR" altLang="en-US" dirty="0"/>
              <a:t>확대 등의 방법을 이용했습니다</a:t>
            </a:r>
            <a:r>
              <a:rPr lang="en-US" altLang="ko-KR" dirty="0"/>
              <a:t>. </a:t>
            </a:r>
            <a:r>
              <a:rPr lang="ko-KR" altLang="en-US" sz="1200" dirty="0">
                <a:latin typeface="+mn-ea"/>
              </a:rPr>
              <a:t>이러한 증강 방법을 이미지 개수가 </a:t>
            </a:r>
            <a:r>
              <a:rPr lang="en-US" altLang="ko-KR" sz="1200" dirty="0">
                <a:latin typeface="+mn-ea"/>
              </a:rPr>
              <a:t>3000</a:t>
            </a:r>
            <a:r>
              <a:rPr lang="ko-KR" altLang="en-US" sz="1200" dirty="0">
                <a:latin typeface="+mn-ea"/>
              </a:rPr>
              <a:t>개 이하인 클래스의 이미지를 </a:t>
            </a:r>
            <a:r>
              <a:rPr lang="en-US" altLang="ko-KR" sz="1200" dirty="0">
                <a:latin typeface="+mn-ea"/>
              </a:rPr>
              <a:t>3000</a:t>
            </a:r>
            <a:r>
              <a:rPr lang="ko-KR" altLang="en-US" sz="1200" dirty="0">
                <a:latin typeface="+mn-ea"/>
              </a:rPr>
              <a:t>개 이상 될 때까지 반복한다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dirty="0"/>
              <a:t>이제 왼쪽 사진이 </a:t>
            </a:r>
            <a:r>
              <a:rPr lang="en-US" altLang="ko-KR" dirty="0"/>
              <a:t>CR </a:t>
            </a:r>
            <a:r>
              <a:rPr lang="ko-KR" altLang="en-US" dirty="0"/>
              <a:t>이미지를 증강하여 </a:t>
            </a:r>
            <a:r>
              <a:rPr lang="en-US" altLang="ko-KR" dirty="0"/>
              <a:t>158</a:t>
            </a:r>
            <a:r>
              <a:rPr lang="ko-KR" altLang="en-US" dirty="0"/>
              <a:t>개에서 </a:t>
            </a:r>
            <a:r>
              <a:rPr lang="en-US" altLang="ko-KR" dirty="0"/>
              <a:t>3,136</a:t>
            </a:r>
            <a:r>
              <a:rPr lang="ko-KR" altLang="en-US" dirty="0"/>
              <a:t>개로 늘린 사진이고</a:t>
            </a:r>
            <a:r>
              <a:rPr lang="en-US" altLang="ko-KR" dirty="0"/>
              <a:t>, </a:t>
            </a:r>
            <a:r>
              <a:rPr lang="ko-KR" altLang="en-US" dirty="0"/>
              <a:t>이 사진은 증강한 이미지를 </a:t>
            </a:r>
            <a:r>
              <a:rPr lang="ko-KR" altLang="en-US" dirty="0" err="1"/>
              <a:t>보여줄려고</a:t>
            </a:r>
            <a:r>
              <a:rPr lang="ko-KR" altLang="en-US" dirty="0"/>
              <a:t> 넣은 사진입니다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7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클래스의 가중치를 </a:t>
            </a:r>
            <a:r>
              <a:rPr lang="ko-KR" altLang="en-US" dirty="0" err="1"/>
              <a:t>균형있게</a:t>
            </a:r>
            <a:r>
              <a:rPr lang="ko-KR" altLang="en-US" dirty="0"/>
              <a:t> 만들기 위해 간단하게 증강을 했지만</a:t>
            </a:r>
            <a:r>
              <a:rPr lang="en-US" altLang="ko-KR" dirty="0"/>
              <a:t>, </a:t>
            </a:r>
            <a:r>
              <a:rPr lang="ko-KR" altLang="en-US" dirty="0"/>
              <a:t>전체 데이터의 수 대략 </a:t>
            </a:r>
            <a:r>
              <a:rPr lang="en-US" altLang="ko-KR" dirty="0"/>
              <a:t>54,000</a:t>
            </a:r>
            <a:r>
              <a:rPr lang="ko-KR" altLang="en-US" dirty="0"/>
              <a:t>개인데 아직도 부족한 느낌이 들었습니다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ImageDataGenerator</a:t>
            </a:r>
            <a:r>
              <a:rPr lang="ko-KR" altLang="en-US" dirty="0"/>
              <a:t>라는 원본 데이터를 증강시키면서 학습할 수 있는 객체를 사용했습니다</a:t>
            </a:r>
            <a:r>
              <a:rPr lang="en-US" altLang="ko-KR" dirty="0"/>
              <a:t>. </a:t>
            </a:r>
            <a:r>
              <a:rPr lang="ko-KR" altLang="en-US" dirty="0"/>
              <a:t>그런데 여기서 데이터를 증강을 시킨 것을 방금 사용한 라이브러리와 달리 저장하지 않고</a:t>
            </a:r>
            <a:r>
              <a:rPr lang="en-US" altLang="ko-KR" dirty="0"/>
              <a:t>, </a:t>
            </a:r>
            <a:r>
              <a:rPr lang="ko-KR" altLang="en-US" dirty="0"/>
              <a:t>학습할 때 사용합니다</a:t>
            </a:r>
            <a:r>
              <a:rPr lang="en-US" altLang="ko-KR" dirty="0"/>
              <a:t>. </a:t>
            </a:r>
            <a:r>
              <a:rPr lang="en-US" altLang="ko-KR" dirty="0" err="1"/>
              <a:t>ImageDataGenerator</a:t>
            </a:r>
            <a:r>
              <a:rPr lang="ko-KR" altLang="en-US" dirty="0"/>
              <a:t>란 </a:t>
            </a:r>
            <a:r>
              <a:rPr lang="en-US" altLang="ko-KR" dirty="0"/>
              <a:t>~. </a:t>
            </a: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역할은 </a:t>
            </a:r>
            <a:r>
              <a:rPr lang="en-US" altLang="ko-KR" dirty="0"/>
              <a:t>~. </a:t>
            </a:r>
            <a:r>
              <a:rPr lang="ko-KR" altLang="en-US" dirty="0"/>
              <a:t>그 사용법은 </a:t>
            </a:r>
            <a:r>
              <a:rPr lang="en-US" altLang="ko-KR" dirty="0"/>
              <a:t>~.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4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이제 </a:t>
            </a: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코드입니다</a:t>
            </a:r>
            <a:r>
              <a:rPr lang="en-US" altLang="ko-KR" dirty="0"/>
              <a:t>. </a:t>
            </a:r>
            <a:r>
              <a:rPr lang="ko-KR" altLang="en-US" dirty="0"/>
              <a:t>여기서 사용한 증강 방법은 회전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절단</a:t>
            </a:r>
            <a:r>
              <a:rPr lang="en-US" altLang="ko-KR" dirty="0"/>
              <a:t>, </a:t>
            </a:r>
            <a:r>
              <a:rPr lang="ko-KR" altLang="en-US" dirty="0"/>
              <a:t>확대</a:t>
            </a:r>
            <a:r>
              <a:rPr lang="en-US" altLang="ko-KR" dirty="0"/>
              <a:t> </a:t>
            </a:r>
            <a:r>
              <a:rPr lang="ko-KR" altLang="en-US" dirty="0"/>
              <a:t>및 축소입니다</a:t>
            </a:r>
            <a:r>
              <a:rPr lang="en-US" altLang="ko-KR" dirty="0"/>
              <a:t>. </a:t>
            </a:r>
            <a:r>
              <a:rPr lang="ko-KR" altLang="en-US" dirty="0"/>
              <a:t>그리고 전체 데이터</a:t>
            </a:r>
            <a:r>
              <a:rPr lang="en-US" altLang="ko-KR" dirty="0"/>
              <a:t>(</a:t>
            </a:r>
            <a:r>
              <a:rPr lang="ko-KR" altLang="en-US" dirty="0"/>
              <a:t>원본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Train set</a:t>
            </a:r>
            <a:r>
              <a:rPr lang="ko-KR" altLang="en-US" dirty="0"/>
              <a:t>을 </a:t>
            </a:r>
            <a:r>
              <a:rPr lang="en-US" altLang="ko-KR" dirty="0"/>
              <a:t>75%, Test set</a:t>
            </a:r>
            <a:r>
              <a:rPr lang="ko-KR" altLang="en-US" dirty="0"/>
              <a:t>을 </a:t>
            </a:r>
            <a:r>
              <a:rPr lang="en-US" altLang="ko-KR" dirty="0"/>
              <a:t>25%</a:t>
            </a:r>
            <a:r>
              <a:rPr lang="ko-KR" altLang="en-US" dirty="0"/>
              <a:t>으로 나누었습니다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Train set</a:t>
            </a:r>
            <a:r>
              <a:rPr lang="ko-KR" altLang="en-US" dirty="0"/>
              <a:t>에서만 아까 말한 방법으로 데이터를 증강시키고</a:t>
            </a:r>
            <a:r>
              <a:rPr lang="en-US" altLang="ko-KR" dirty="0"/>
              <a:t>, Test</a:t>
            </a:r>
            <a:r>
              <a:rPr lang="ko-KR" altLang="en-US" dirty="0"/>
              <a:t>에서는 원본 데이터를 그대로 사용했습니다</a:t>
            </a:r>
            <a:r>
              <a:rPr lang="en-US" altLang="ko-KR" dirty="0"/>
              <a:t>. </a:t>
            </a:r>
            <a:r>
              <a:rPr lang="ko-KR" altLang="en-US" dirty="0"/>
              <a:t>이제 그 </a:t>
            </a: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객체를 사용하여 </a:t>
            </a:r>
            <a:r>
              <a:rPr lang="en-US" altLang="ko-KR" dirty="0" err="1"/>
              <a:t>flow_from_director</a:t>
            </a:r>
            <a:r>
              <a:rPr lang="ko-KR" altLang="en-US" dirty="0"/>
              <a:t>의 메소드를 사용하여 실제 데이터를 채워주고 </a:t>
            </a:r>
            <a:r>
              <a:rPr lang="en-US" altLang="ko-KR" dirty="0"/>
              <a:t>Train set</a:t>
            </a:r>
            <a:r>
              <a:rPr lang="ko-KR" altLang="en-US" dirty="0"/>
              <a:t>에서는 </a:t>
            </a:r>
            <a:r>
              <a:rPr lang="en-US" altLang="ko-KR" dirty="0" err="1"/>
              <a:t>batch_size</a:t>
            </a:r>
            <a:r>
              <a:rPr lang="ko-KR" altLang="en-US" dirty="0"/>
              <a:t>만큼 랜덤하게 변형된 학습데이터를 만들어 줬습니다</a:t>
            </a:r>
            <a:r>
              <a:rPr lang="en-US" altLang="ko-KR" dirty="0"/>
              <a:t>. Test</a:t>
            </a:r>
            <a:r>
              <a:rPr lang="ko-KR" altLang="en-US" dirty="0"/>
              <a:t>는 원본 데이터의 </a:t>
            </a:r>
            <a:r>
              <a:rPr lang="en-US" altLang="ko-KR" dirty="0"/>
              <a:t>25%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083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마지막으로 모델을 </a:t>
            </a:r>
            <a:r>
              <a:rPr lang="en-US" altLang="ko-KR" dirty="0" err="1"/>
              <a:t>ImageDataGenerator</a:t>
            </a:r>
            <a:r>
              <a:rPr lang="ko-KR" altLang="en-US" dirty="0"/>
              <a:t>로 만든 </a:t>
            </a:r>
            <a:r>
              <a:rPr lang="en-US" altLang="ko-KR" dirty="0"/>
              <a:t>Train set</a:t>
            </a:r>
            <a:r>
              <a:rPr lang="ko-KR" altLang="en-US" dirty="0"/>
              <a:t>과 </a:t>
            </a:r>
            <a:r>
              <a:rPr lang="en-US" altLang="ko-KR" dirty="0"/>
              <a:t>Test set</a:t>
            </a:r>
            <a:r>
              <a:rPr lang="ko-KR" altLang="en-US" dirty="0"/>
              <a:t>을 사용하여 학습시킵니다</a:t>
            </a:r>
            <a:r>
              <a:rPr lang="en-US" altLang="ko-KR" dirty="0"/>
              <a:t>. </a:t>
            </a:r>
            <a:r>
              <a:rPr lang="ko-KR" altLang="en-US" dirty="0"/>
              <a:t>모델 설명은 나중에 다시 설명하겠습니다</a:t>
            </a:r>
            <a:r>
              <a:rPr lang="en-US" altLang="ko-KR" dirty="0"/>
              <a:t>. </a:t>
            </a:r>
            <a:r>
              <a:rPr lang="ko-KR" altLang="en-US" dirty="0"/>
              <a:t>여기서 이제 </a:t>
            </a:r>
            <a:r>
              <a:rPr lang="en-US" altLang="ko-KR" dirty="0"/>
              <a:t>Train set</a:t>
            </a:r>
            <a:r>
              <a:rPr lang="ko-KR" altLang="en-US" dirty="0"/>
              <a:t>과 </a:t>
            </a:r>
            <a:r>
              <a:rPr lang="en-US" altLang="ko-KR" dirty="0"/>
              <a:t>Test set</a:t>
            </a:r>
            <a:r>
              <a:rPr lang="ko-KR" altLang="en-US" dirty="0"/>
              <a:t>을 주고</a:t>
            </a:r>
            <a:r>
              <a:rPr lang="en-US" altLang="ko-KR" dirty="0"/>
              <a:t>, ~. </a:t>
            </a:r>
            <a:r>
              <a:rPr lang="ko-KR" altLang="en-US" dirty="0"/>
              <a:t>마지막에 </a:t>
            </a:r>
            <a:r>
              <a:rPr lang="ko-KR" altLang="en-US" dirty="0" err="1"/>
              <a:t>콜백은</a:t>
            </a:r>
            <a:r>
              <a:rPr lang="ko-KR" altLang="en-US" dirty="0"/>
              <a:t> 이어서 바로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0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콜백은</a:t>
            </a:r>
            <a:r>
              <a:rPr lang="ko-KR" altLang="en-US" dirty="0"/>
              <a:t> 모델의 </a:t>
            </a:r>
            <a:r>
              <a:rPr lang="en-US" altLang="ko-KR" dirty="0"/>
              <a:t>fit </a:t>
            </a:r>
            <a:r>
              <a:rPr lang="ko-KR" altLang="en-US" dirty="0"/>
              <a:t>메소드가 호출될 때 </a:t>
            </a:r>
            <a:r>
              <a:rPr lang="en-US" altLang="ko-KR" dirty="0"/>
              <a:t>~. </a:t>
            </a:r>
            <a:r>
              <a:rPr lang="ko-KR" altLang="en-US" dirty="0"/>
              <a:t>여기서 제가 사용한 </a:t>
            </a:r>
            <a:r>
              <a:rPr lang="ko-KR" altLang="en-US" dirty="0" err="1"/>
              <a:t>콜백은</a:t>
            </a:r>
            <a:r>
              <a:rPr lang="ko-KR" altLang="en-US" dirty="0"/>
              <a:t> 모델의 체크포인트 저장</a:t>
            </a:r>
            <a:r>
              <a:rPr lang="en-US" altLang="ko-KR" dirty="0"/>
              <a:t>, </a:t>
            </a:r>
            <a:r>
              <a:rPr lang="ko-KR" altLang="en-US" dirty="0"/>
              <a:t>조기 종료</a:t>
            </a:r>
            <a:r>
              <a:rPr lang="en-US" altLang="ko-KR" dirty="0"/>
              <a:t>, </a:t>
            </a:r>
            <a:r>
              <a:rPr lang="ko-KR" altLang="en-US" dirty="0"/>
              <a:t>훈련과 검증 지표를 로그에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1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제가 사용한 </a:t>
            </a:r>
            <a:r>
              <a:rPr lang="ko-KR" altLang="en-US" dirty="0" err="1"/>
              <a:t>콜백</a:t>
            </a:r>
            <a:r>
              <a:rPr lang="ko-KR" altLang="en-US" dirty="0"/>
              <a:t> 함수들을 조금 자세하게 설명하겠습니다</a:t>
            </a:r>
            <a:r>
              <a:rPr lang="en-US" altLang="ko-KR" dirty="0"/>
              <a:t>. </a:t>
            </a:r>
            <a:r>
              <a:rPr lang="ko-KR" altLang="en-US" dirty="0"/>
              <a:t>우선 첫번째로 </a:t>
            </a:r>
            <a:r>
              <a:rPr lang="en-US" altLang="ko-KR" dirty="0"/>
              <a:t>test </a:t>
            </a:r>
            <a:r>
              <a:rPr lang="ko-KR" altLang="en-US" dirty="0"/>
              <a:t>정확도 기준으로 </a:t>
            </a:r>
            <a:r>
              <a:rPr lang="ko-KR" altLang="en-US" dirty="0" err="1"/>
              <a:t>콜백</a:t>
            </a:r>
            <a:r>
              <a:rPr lang="ko-KR" altLang="en-US" dirty="0"/>
              <a:t> 함수를 만들었습니다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test </a:t>
            </a:r>
            <a:r>
              <a:rPr lang="ko-KR" altLang="en-US" dirty="0"/>
              <a:t>정확도가 더 좋아지는 방향으로 만들었습니다</a:t>
            </a:r>
            <a:r>
              <a:rPr lang="en-US" altLang="ko-KR" dirty="0"/>
              <a:t>.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31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18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이제 모델에 대해 자세히 설명하겠습니다</a:t>
            </a:r>
            <a:r>
              <a:rPr lang="en-US" altLang="ko-KR" dirty="0"/>
              <a:t>. </a:t>
            </a:r>
            <a:r>
              <a:rPr lang="ko-KR" altLang="en-US" dirty="0"/>
              <a:t>이미지를 분류할 때 다양한 방법들이 있지만 제일 효과적이고 많이 사용하는 </a:t>
            </a:r>
            <a:r>
              <a:rPr lang="en-US" altLang="ko-KR" dirty="0"/>
              <a:t>ImageNet</a:t>
            </a:r>
            <a:r>
              <a:rPr lang="ko-KR" altLang="en-US" dirty="0"/>
              <a:t>을 설명하겠습니다</a:t>
            </a:r>
            <a:r>
              <a:rPr lang="en-US" altLang="ko-KR" dirty="0"/>
              <a:t>. ImageNet</a:t>
            </a:r>
            <a:r>
              <a:rPr lang="ko-KR" altLang="en-US" dirty="0"/>
              <a:t>이란 </a:t>
            </a:r>
            <a:r>
              <a:rPr lang="en-US" altLang="ko-KR" dirty="0"/>
              <a:t>~. </a:t>
            </a:r>
            <a:r>
              <a:rPr lang="ko-KR" altLang="en-US" dirty="0"/>
              <a:t>이제 이 사진은 매년 열리는 대회에 사용한 사진들입니다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8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장의 이미지들이 제가 진행한 프로젝트를 </a:t>
            </a:r>
            <a:r>
              <a:rPr lang="en-US" altLang="ko-KR" dirty="0" err="1"/>
              <a:t>gui</a:t>
            </a:r>
            <a:r>
              <a:rPr lang="ko-KR" altLang="en-US" dirty="0"/>
              <a:t>로 간단히 만들어서 보여준 것입니다</a:t>
            </a:r>
            <a:r>
              <a:rPr lang="en-US" altLang="ko-KR" dirty="0"/>
              <a:t>. </a:t>
            </a:r>
            <a:r>
              <a:rPr lang="ko-KR" altLang="en-US" dirty="0"/>
              <a:t>그리고 이 프로그램의 사용 방법은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4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</a:t>
            </a:r>
            <a:r>
              <a:rPr lang="en-US" altLang="ko-KR" dirty="0"/>
              <a:t>ImageNet</a:t>
            </a:r>
            <a:r>
              <a:rPr lang="ko-KR" altLang="en-US" dirty="0"/>
              <a:t>의 종류이면서 매년 열리는 대회에서의 우승 알고리즘을 보여줍니다</a:t>
            </a:r>
            <a:r>
              <a:rPr lang="en-US" altLang="ko-KR" dirty="0"/>
              <a:t>. </a:t>
            </a:r>
            <a:r>
              <a:rPr lang="ko-KR" altLang="en-US" dirty="0"/>
              <a:t>이제 매년 우승 알고리즘이 있는데</a:t>
            </a:r>
            <a:r>
              <a:rPr lang="en-US" altLang="ko-KR" dirty="0"/>
              <a:t>, </a:t>
            </a:r>
            <a:r>
              <a:rPr lang="ko-KR" altLang="en-US" dirty="0"/>
              <a:t>빨간색 글씨로 되어있는 것들은 대체적으로 많이 사용하고</a:t>
            </a:r>
            <a:r>
              <a:rPr lang="en-US" altLang="ko-KR" dirty="0"/>
              <a:t>, </a:t>
            </a:r>
            <a:r>
              <a:rPr lang="ko-KR" altLang="en-US" dirty="0"/>
              <a:t>효율이 좋은 알고리즘입니다</a:t>
            </a:r>
            <a:r>
              <a:rPr lang="en-US" altLang="ko-KR" dirty="0"/>
              <a:t>. </a:t>
            </a:r>
            <a:r>
              <a:rPr lang="ko-KR" altLang="en-US" dirty="0"/>
              <a:t>노란색으로 박스 친 부분은 제가 사용한 모델입니다</a:t>
            </a:r>
            <a:r>
              <a:rPr lang="en-US" altLang="ko-KR" dirty="0"/>
              <a:t>. </a:t>
            </a:r>
            <a:r>
              <a:rPr lang="ko-KR" altLang="en-US" dirty="0"/>
              <a:t>마지막에 </a:t>
            </a:r>
            <a:r>
              <a:rPr lang="en-US" altLang="ko-KR" dirty="0" err="1"/>
              <a:t>MobileNet</a:t>
            </a:r>
            <a:r>
              <a:rPr lang="en-US" altLang="ko-KR" dirty="0"/>
              <a:t> V2</a:t>
            </a:r>
            <a:r>
              <a:rPr lang="ko-KR" altLang="en-US" dirty="0"/>
              <a:t>는 </a:t>
            </a:r>
            <a:r>
              <a:rPr lang="en-US" altLang="ko-KR" dirty="0"/>
              <a:t>ILSVRC</a:t>
            </a:r>
            <a:r>
              <a:rPr lang="ko-KR" altLang="en-US" dirty="0"/>
              <a:t>에서 우승 알고리즘이 아닌 특정 목적이 있어서 만든 모델입니다</a:t>
            </a:r>
            <a:r>
              <a:rPr lang="en-US" altLang="ko-KR" dirty="0"/>
              <a:t>. </a:t>
            </a:r>
            <a:r>
              <a:rPr lang="ko-KR" altLang="en-US" dirty="0"/>
              <a:t>이것은 나중에 다시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3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제가 사용한 모델들의 특징들을 간단히 설명할 생각입니다</a:t>
            </a:r>
            <a:r>
              <a:rPr lang="en-US" altLang="ko-KR" dirty="0"/>
              <a:t>.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73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여기서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/>
              </a:rPr>
              <a:t>VGGNet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의 구조를 설명하겠습니다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/>
              </a:rPr>
              <a:t>VGGNet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16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개 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19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개의 층으로 구성된 모델을 의미한다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이 빨간색 박스로 된 부분이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/>
              </a:rPr>
              <a:t>VGGNet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 16, 19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구조이고 나머지는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VGG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에 다른 방식을 적용한 방법입니다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하지만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대체적으로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16, 19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개의 층을 사용하고 제가 이 모델 중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16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개의 층을 사용했기 때문에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16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개 층의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/>
              </a:rPr>
              <a:t>VGGNet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을 설명하겠습니다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우선 모델 구조를 알려면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컨볼루션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풀링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Fully-Connected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방법에 대해 알아야합니다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컨볼루션은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이미지의 특징을 추출하는 방법입니다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이 때 이미지의 특징을 추출할 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필터를 사용하여 그 크기만의 특징을 추출합니다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그 과정에서는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합성곱이라는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방법을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그 다음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풀링은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컨볼루션과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비슷하게 인접한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pixel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값을 사용하지만 특별이 곱하거나 더하는 연산이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이제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컨볼루션으로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추출한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특징맵을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가지고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풀링하는데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여기서 학습해야 할 매개변수가 없으며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채널 수도 변하지 않으며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입력의 변화에 영향을 적게 받아 입력 데이터가 조금 변해도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사진이 반전되거나 회전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)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풀링의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결과는 잘 변하지 않습니다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/>
              </a:rPr>
              <a:t>풀링을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 하는 이유는 학습 파라미터의 수를 줄이기 위해서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/>
              </a:rPr>
              <a:t>이제 마지막으로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Fully Connected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이란 이전 레이어의 모든 노드가 다음 레이어의 모든 노드에 연결시키는 방법입니다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즉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지금까지 만든 레이어들을 이어준다고 생각하면 편합니다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그럼 이제 구조를 설명하겠습니다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. D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 사진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~.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여기까지 나온 모델은 층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레이어의 수가 많지 않은 경우였습니다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이제 왜 레이어의 수가 적은 지 설명하겠습니다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+mn-ea"/>
                <a:ea typeface="+mn-ea"/>
              </a:rPr>
              <a:t>.</a:t>
            </a:r>
            <a:endParaRPr lang="ko-KR" altLang="en-US" i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16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레이어의 수가 적은 이유를 알려면 </a:t>
            </a:r>
            <a:r>
              <a:rPr lang="ko-KR" altLang="en-US" dirty="0" err="1"/>
              <a:t>딥러닝의</a:t>
            </a:r>
            <a:r>
              <a:rPr lang="ko-KR" altLang="en-US" dirty="0"/>
              <a:t> 문제점이랑 관련이 있어 여기서 딥러닝 문제점에 대해 설명합니다</a:t>
            </a:r>
            <a:r>
              <a:rPr lang="en-US" altLang="ko-KR" dirty="0"/>
              <a:t>.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~. </a:t>
            </a:r>
            <a:r>
              <a:rPr lang="ko-KR" altLang="en-US" dirty="0"/>
              <a:t>하지만 </a:t>
            </a:r>
            <a:r>
              <a:rPr lang="en-US" altLang="ko-KR" dirty="0"/>
              <a:t>~ (connection </a:t>
            </a:r>
            <a:r>
              <a:rPr lang="ko-KR" altLang="en-US" dirty="0"/>
              <a:t>부분</a:t>
            </a:r>
            <a:r>
              <a:rPr lang="en-US" altLang="ko-KR" dirty="0"/>
              <a:t>) </a:t>
            </a:r>
            <a:r>
              <a:rPr lang="en-US" altLang="ko-KR" dirty="0" err="1"/>
              <a:t>GoogLeNet</a:t>
            </a:r>
            <a:r>
              <a:rPr lang="ko-KR" altLang="en-US" dirty="0"/>
              <a:t>보다 </a:t>
            </a:r>
            <a:r>
              <a:rPr lang="en-US" altLang="ko-KR" dirty="0"/>
              <a:t>layer </a:t>
            </a:r>
            <a:r>
              <a:rPr lang="ko-KR" altLang="en-US" dirty="0"/>
              <a:t>수가 적은 </a:t>
            </a:r>
            <a:r>
              <a:rPr lang="en-US" altLang="ko-KR" dirty="0" err="1"/>
              <a:t>AlexNet</a:t>
            </a:r>
            <a:r>
              <a:rPr lang="ko-KR" altLang="en-US" dirty="0"/>
              <a:t>의 경우 </a:t>
            </a:r>
            <a:r>
              <a:rPr lang="ko-KR" altLang="en-US" dirty="0" err="1"/>
              <a:t>자유파라미터</a:t>
            </a:r>
            <a:r>
              <a:rPr lang="ko-KR" altLang="en-US" dirty="0"/>
              <a:t> 개수가 </a:t>
            </a:r>
            <a:r>
              <a:rPr lang="en-US" altLang="ko-KR" dirty="0"/>
              <a:t>6000</a:t>
            </a:r>
            <a:r>
              <a:rPr lang="ko-KR" altLang="en-US" dirty="0"/>
              <a:t>만개이고 약 </a:t>
            </a:r>
            <a:r>
              <a:rPr lang="en-US" altLang="ko-KR" dirty="0"/>
              <a:t>6</a:t>
            </a:r>
            <a:r>
              <a:rPr lang="ko-KR" altLang="en-US" dirty="0"/>
              <a:t>억 </a:t>
            </a:r>
            <a:r>
              <a:rPr lang="en-US" altLang="ko-KR" dirty="0"/>
              <a:t>3000</a:t>
            </a:r>
            <a:r>
              <a:rPr lang="ko-KR" altLang="en-US" dirty="0"/>
              <a:t>만개의 </a:t>
            </a:r>
            <a:r>
              <a:rPr lang="en-US" altLang="ko-KR" dirty="0"/>
              <a:t>connection</a:t>
            </a:r>
            <a:r>
              <a:rPr lang="ko-KR" altLang="en-US" dirty="0"/>
              <a:t>으로 이루어져 있어 학습시간이 오래 걸린다</a:t>
            </a:r>
            <a:r>
              <a:rPr lang="en-US" altLang="ko-KR" dirty="0"/>
              <a:t>. </a:t>
            </a:r>
            <a:r>
              <a:rPr lang="ko-KR" altLang="en-US" dirty="0"/>
              <a:t>이 사진은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모델의 레이어가 </a:t>
            </a:r>
            <a:r>
              <a:rPr lang="en-US" altLang="ko-KR" dirty="0"/>
              <a:t>20</a:t>
            </a:r>
            <a:r>
              <a:rPr lang="ko-KR" altLang="en-US" dirty="0" err="1"/>
              <a:t>개랑</a:t>
            </a:r>
            <a:r>
              <a:rPr lang="ko-KR" altLang="en-US" dirty="0"/>
              <a:t> </a:t>
            </a:r>
            <a:r>
              <a:rPr lang="en-US" altLang="ko-KR" dirty="0"/>
              <a:t>56</a:t>
            </a:r>
            <a:r>
              <a:rPr lang="ko-KR" altLang="en-US" dirty="0"/>
              <a:t>개인 것을 비교한 사진입니다</a:t>
            </a:r>
            <a:r>
              <a:rPr lang="en-US" altLang="ko-KR" dirty="0"/>
              <a:t>.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2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ResNet</a:t>
            </a:r>
            <a:r>
              <a:rPr lang="ko-KR" altLang="en-US" dirty="0"/>
              <a:t>의 구조를 설명하겠습니다</a:t>
            </a:r>
            <a:r>
              <a:rPr lang="en-US" altLang="ko-KR" dirty="0"/>
              <a:t>. </a:t>
            </a:r>
            <a:r>
              <a:rPr lang="en-US" altLang="ko-KR" dirty="0" err="1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152</a:t>
            </a:r>
            <a:r>
              <a:rPr lang="ko-KR" altLang="en-US" dirty="0"/>
              <a:t>개의 층을 가진 모델로서 이 때부터 레이어가 깊은 모델을 만들기 시작했습니다</a:t>
            </a:r>
            <a:r>
              <a:rPr lang="en-US" altLang="ko-KR" dirty="0"/>
              <a:t>. ~. (</a:t>
            </a:r>
            <a:r>
              <a:rPr lang="ko-KR" altLang="en-US" dirty="0"/>
              <a:t>출력이 </a:t>
            </a:r>
            <a:r>
              <a:rPr lang="en-US" altLang="ko-KR" dirty="0"/>
              <a:t>~ ) F(x) = H(x) – x</a:t>
            </a:r>
            <a:r>
              <a:rPr lang="ko-KR" altLang="en-US" dirty="0"/>
              <a:t>고</a:t>
            </a:r>
            <a:r>
              <a:rPr lang="en-US" altLang="ko-KR" dirty="0"/>
              <a:t>, F(x)</a:t>
            </a:r>
            <a:r>
              <a:rPr lang="ko-KR" altLang="en-US" dirty="0"/>
              <a:t>를 학습한다는 것은 나머지를 학습한다고 볼 수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x</a:t>
            </a:r>
            <a:r>
              <a:rPr lang="ko-KR" altLang="en-US" dirty="0"/>
              <a:t>가 그대로 </a:t>
            </a:r>
            <a:r>
              <a:rPr lang="en-US" altLang="ko-KR" dirty="0"/>
              <a:t>skip </a:t>
            </a:r>
            <a:r>
              <a:rPr lang="en-US" altLang="ko-KR" dirty="0" err="1"/>
              <a:t>connectio</a:t>
            </a:r>
            <a:r>
              <a:rPr lang="ko-KR" altLang="en-US" dirty="0"/>
              <a:t>이 되기 때문에 연산 증가는 없고 </a:t>
            </a:r>
            <a:r>
              <a:rPr lang="en-US" altLang="ko-KR" dirty="0"/>
              <a:t>F(x)</a:t>
            </a:r>
            <a:r>
              <a:rPr lang="ko-KR" altLang="en-US" dirty="0"/>
              <a:t>가 몇 개의 </a:t>
            </a:r>
            <a:r>
              <a:rPr lang="en-US" altLang="ko-KR" dirty="0"/>
              <a:t>layer</a:t>
            </a:r>
            <a:r>
              <a:rPr lang="ko-KR" altLang="en-US" dirty="0"/>
              <a:t>를 포함하게 할지 선택이 가능하며</a:t>
            </a:r>
            <a:r>
              <a:rPr lang="en-US" altLang="ko-KR" dirty="0"/>
              <a:t>, fully-connected layer</a:t>
            </a:r>
            <a:r>
              <a:rPr lang="ko-KR" altLang="en-US" dirty="0"/>
              <a:t>외에 </a:t>
            </a:r>
            <a:r>
              <a:rPr lang="en-US" altLang="ko-KR" dirty="0"/>
              <a:t>convolution layer</a:t>
            </a:r>
            <a:r>
              <a:rPr lang="ko-KR" altLang="en-US" dirty="0"/>
              <a:t>도 가능합니다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H(x)</a:t>
            </a:r>
            <a:r>
              <a:rPr lang="ko-KR" altLang="en-US" dirty="0"/>
              <a:t>의 </a:t>
            </a:r>
            <a:r>
              <a:rPr lang="en-US" altLang="ko-KR" dirty="0" err="1"/>
              <a:t>dimensio</a:t>
            </a:r>
            <a:r>
              <a:rPr lang="ko-KR" altLang="en-US" dirty="0"/>
              <a:t>이 다르면 </a:t>
            </a:r>
            <a:r>
              <a:rPr lang="en-US" altLang="ko-KR" dirty="0" err="1"/>
              <a:t>dimensio</a:t>
            </a:r>
            <a:r>
              <a:rPr lang="ko-KR" altLang="en-US" dirty="0"/>
              <a:t>을 맞추기 위해 </a:t>
            </a:r>
            <a:r>
              <a:rPr lang="en-US" altLang="ko-KR" dirty="0"/>
              <a:t>parameter w</a:t>
            </a:r>
            <a:r>
              <a:rPr lang="ko-KR" altLang="en-US" dirty="0"/>
              <a:t>들을 추가해서 학습시킵니다</a:t>
            </a:r>
            <a:r>
              <a:rPr lang="en-US" altLang="ko-KR" dirty="0"/>
              <a:t>. Convolution layer</a:t>
            </a:r>
            <a:r>
              <a:rPr lang="ko-KR" altLang="en-US" dirty="0"/>
              <a:t>는 </a:t>
            </a:r>
            <a:r>
              <a:rPr lang="en-US" altLang="ko-KR" dirty="0"/>
              <a:t>3 x 3 </a:t>
            </a:r>
            <a:r>
              <a:rPr lang="en-US" altLang="ko-KR" dirty="0" err="1"/>
              <a:t>kerne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복잡도를 줄이기 위해 </a:t>
            </a:r>
            <a:r>
              <a:rPr lang="en-US" altLang="ko-KR" dirty="0"/>
              <a:t>max-pooling, hidden fc, dropout </a:t>
            </a:r>
            <a:r>
              <a:rPr lang="ko-KR" altLang="en-US" dirty="0"/>
              <a:t>등 사용 안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73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이제 마지막으로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MobileNet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구조를 설명하겠습니다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여기서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MobileNet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있는데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제가 사용한 것은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발전시킨 것이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이므로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V2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관해서 설명하겠습니다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~ 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convolution)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나중에 간략히 설명하겠습니다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 latinLnBrk="1"/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MobileNet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모델 구조에서는 데이터 손실을 최소화하기 위해서 저차원의 데이터를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expansion(input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층을 통해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확장시키고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convolution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연산을 거쳐서 마지막에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output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층을 통해 많은 데이터를 보존할 수 있도록 설계되어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batch normalization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activation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ReLU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포함합니다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output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출력에는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activation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적용하지 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output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low-dimensional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데이터를 출력하기 때문에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activation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적용하게 되면 데이터의 유용한 정보들이 손실됩니다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6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기존의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convolution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계산량은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hi⋅wi⋅di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*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dj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*k*k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의 제곱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이지만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separable convolution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경우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계산량은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hi⋅wi⋅di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(k^2+dj)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되어 약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JXc-TeX-math-I"/>
              </a:rPr>
              <a:t>k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JXc-TeX-main-R"/>
              </a:rPr>
              <a:t>^2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만큼의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계산량을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줄일 수 있게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00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41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각 모델을 학습시킨 모습을 보여준 사진입니다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009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여기에선 각 모델의 정확도와 손실을 그래프로 보여준 사진입니다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67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프로젝트를 </a:t>
            </a:r>
            <a:r>
              <a:rPr lang="ko-KR" altLang="en-US" dirty="0" err="1"/>
              <a:t>진행할려면</a:t>
            </a:r>
            <a:r>
              <a:rPr lang="en-US" altLang="ko-KR" dirty="0"/>
              <a:t>,</a:t>
            </a:r>
            <a:r>
              <a:rPr lang="ko-KR" altLang="en-US" dirty="0"/>
              <a:t> 데이터를 수집해야 하는데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en-US" altLang="ko-KR" dirty="0"/>
              <a:t>TCIA</a:t>
            </a:r>
            <a:r>
              <a:rPr lang="ko-KR" altLang="en-US" dirty="0"/>
              <a:t>라는 암 연구에 사용되는 의료 이미지를 제공하는 오픈 액세스 데이터베이스에서 수집을 했습니다</a:t>
            </a:r>
            <a:r>
              <a:rPr lang="en-US" altLang="ko-KR" dirty="0"/>
              <a:t>. </a:t>
            </a:r>
            <a:r>
              <a:rPr lang="ko-KR" altLang="en-US" dirty="0"/>
              <a:t>데이터들의 대부분은 </a:t>
            </a:r>
            <a:r>
              <a:rPr lang="en-US" altLang="ko-KR" dirty="0"/>
              <a:t>CT, MRT </a:t>
            </a:r>
            <a:r>
              <a:rPr lang="ko-KR" altLang="en-US" dirty="0"/>
              <a:t>또는 </a:t>
            </a:r>
            <a:r>
              <a:rPr lang="ko-KR" altLang="en-US" dirty="0" err="1"/>
              <a:t>핵의학</a:t>
            </a:r>
            <a:r>
              <a:rPr lang="ko-KR" altLang="en-US" dirty="0"/>
              <a:t> 이미지를 저장한 </a:t>
            </a:r>
            <a:r>
              <a:rPr lang="en-US" altLang="ko-KR" dirty="0"/>
              <a:t>DICOM </a:t>
            </a:r>
            <a:r>
              <a:rPr lang="ko-KR" altLang="en-US" dirty="0"/>
              <a:t>파일입니다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07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모델의 정확도와 손실 수치를 숫자상으로 보여주기 위해서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24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예측한 값과 </a:t>
            </a:r>
            <a:r>
              <a:rPr lang="ko-KR" altLang="en-US" dirty="0" err="1"/>
              <a:t>실제값을</a:t>
            </a:r>
            <a:r>
              <a:rPr lang="ko-KR" altLang="en-US" dirty="0"/>
              <a:t> 비교하기 위한 표입니다</a:t>
            </a:r>
            <a:r>
              <a:rPr lang="en-US" altLang="ko-KR" dirty="0"/>
              <a:t>. confusion-matrix</a:t>
            </a:r>
            <a:r>
              <a:rPr lang="ko-KR" altLang="en-US" dirty="0"/>
              <a:t>을 사용했습니다</a:t>
            </a:r>
            <a:r>
              <a:rPr lang="en-US" altLang="ko-KR" dirty="0"/>
              <a:t>. Confusion matrix</a:t>
            </a:r>
            <a:r>
              <a:rPr lang="ko-KR" altLang="en-US" dirty="0"/>
              <a:t>은 정확도나 정밀도</a:t>
            </a:r>
            <a:r>
              <a:rPr lang="en-US" altLang="ko-KR" dirty="0"/>
              <a:t>, </a:t>
            </a:r>
            <a:r>
              <a:rPr lang="ko-KR" altLang="en-US" dirty="0"/>
              <a:t>재현율과 같이 성능을 분석하기 위한 </a:t>
            </a:r>
            <a:r>
              <a:rPr lang="ko-KR" altLang="en-US" dirty="0" err="1"/>
              <a:t>성능지표입니다</a:t>
            </a:r>
            <a:r>
              <a:rPr lang="en-US" altLang="ko-KR" dirty="0"/>
              <a:t>. </a:t>
            </a:r>
            <a:r>
              <a:rPr lang="ko-KR" altLang="en-US" dirty="0"/>
              <a:t>옆에 표는 </a:t>
            </a:r>
            <a:r>
              <a:rPr lang="en-US" altLang="ko-KR" dirty="0"/>
              <a:t>label</a:t>
            </a:r>
            <a:r>
              <a:rPr lang="ko-KR" altLang="en-US" dirty="0"/>
              <a:t>이 어떤 것을 가리키는 지 보여준 표입니다</a:t>
            </a:r>
            <a:r>
              <a:rPr lang="en-US" altLang="ko-KR" dirty="0"/>
              <a:t>. </a:t>
            </a:r>
            <a:r>
              <a:rPr lang="ko-KR" altLang="en-US" dirty="0"/>
              <a:t>예시로 </a:t>
            </a:r>
            <a:r>
              <a:rPr lang="ko-KR" altLang="en-US" dirty="0" err="1"/>
              <a:t>실제값이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일 경우를 보면</a:t>
            </a:r>
            <a:r>
              <a:rPr lang="en-US" altLang="ko-KR" dirty="0"/>
              <a:t>, </a:t>
            </a:r>
            <a:r>
              <a:rPr lang="ko-KR" altLang="en-US" dirty="0" err="1"/>
              <a:t>실제값이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데이터는 총 </a:t>
            </a:r>
            <a:r>
              <a:rPr lang="en-US" altLang="ko-KR" dirty="0"/>
              <a:t>784</a:t>
            </a:r>
            <a:r>
              <a:rPr lang="ko-KR" altLang="en-US" dirty="0"/>
              <a:t>개인데</a:t>
            </a:r>
            <a:r>
              <a:rPr lang="en-US" altLang="ko-KR" dirty="0"/>
              <a:t>, </a:t>
            </a:r>
            <a:r>
              <a:rPr lang="ko-KR" altLang="en-US" dirty="0"/>
              <a:t>모델이 정확히 예측한 것은 </a:t>
            </a:r>
            <a:r>
              <a:rPr lang="en-US" altLang="ko-KR" dirty="0"/>
              <a:t>245</a:t>
            </a:r>
            <a:r>
              <a:rPr lang="ko-KR" altLang="en-US" dirty="0"/>
              <a:t>개이며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549</a:t>
            </a:r>
            <a:r>
              <a:rPr lang="ko-KR" altLang="en-US" dirty="0"/>
              <a:t>개는 예측을 잘못한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38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 슬라이드와 마찬가지로</a:t>
            </a:r>
            <a:r>
              <a:rPr lang="en-US" altLang="ko-KR" dirty="0"/>
              <a:t>, </a:t>
            </a:r>
            <a:r>
              <a:rPr lang="ko-KR" altLang="en-US" dirty="0"/>
              <a:t>예측한 값과 </a:t>
            </a:r>
            <a:r>
              <a:rPr lang="ko-KR" altLang="en-US" dirty="0" err="1"/>
              <a:t>실제값을</a:t>
            </a:r>
            <a:r>
              <a:rPr lang="ko-KR" altLang="en-US" dirty="0"/>
              <a:t> 비교하기 위한 표인데</a:t>
            </a:r>
            <a:r>
              <a:rPr lang="en-US" altLang="ko-KR" dirty="0"/>
              <a:t>, </a:t>
            </a:r>
            <a:r>
              <a:rPr lang="ko-KR" altLang="en-US" dirty="0"/>
              <a:t>모델을 </a:t>
            </a:r>
            <a:r>
              <a:rPr lang="en-US" altLang="ko-KR" dirty="0" err="1"/>
              <a:t>MobileNet</a:t>
            </a:r>
            <a:r>
              <a:rPr lang="ko-KR" altLang="en-US" dirty="0"/>
              <a:t>으로 분류한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43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 err="1"/>
              <a:t>ResNet</a:t>
            </a:r>
            <a:r>
              <a:rPr lang="ko-KR" altLang="en-US" dirty="0"/>
              <a:t>으로 분류한 결과입니다</a:t>
            </a:r>
            <a:r>
              <a:rPr lang="en-US" altLang="ko-KR" dirty="0"/>
              <a:t>. </a:t>
            </a:r>
            <a:r>
              <a:rPr lang="ko-KR" altLang="en-US" dirty="0"/>
              <a:t>자세히 보시면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ko-KR" altLang="en-US" dirty="0"/>
              <a:t>으로 분류한 모델이 더 예측을 잘하는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DICOM </a:t>
            </a:r>
            <a:r>
              <a:rPr lang="ko-KR" altLang="en-US" dirty="0"/>
              <a:t>파일 안에 저장된 정보들을 소개할 생각입니다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DICOM </a:t>
            </a:r>
            <a:r>
              <a:rPr lang="ko-KR" altLang="en-US" dirty="0"/>
              <a:t>파일에는 환자의 신상 정보</a:t>
            </a:r>
            <a:r>
              <a:rPr lang="en-US" altLang="ko-KR" dirty="0"/>
              <a:t>, </a:t>
            </a:r>
            <a:r>
              <a:rPr lang="ko-KR" altLang="en-US" dirty="0"/>
              <a:t>수행한 검사 정보</a:t>
            </a:r>
            <a:r>
              <a:rPr lang="en-US" altLang="ko-KR" dirty="0"/>
              <a:t>, </a:t>
            </a:r>
            <a:r>
              <a:rPr lang="ko-KR" altLang="en-US" dirty="0"/>
              <a:t>영상 자체의 정보 등 의료용 영상 파일을 규정하기 위해 필요한 다양한 속성들이 존재합니다</a:t>
            </a:r>
            <a:r>
              <a:rPr lang="en-US" altLang="ko-KR" dirty="0"/>
              <a:t>. </a:t>
            </a:r>
            <a:r>
              <a:rPr lang="ko-KR" altLang="en-US" dirty="0"/>
              <a:t>많은 속성들이 존재하지만</a:t>
            </a:r>
            <a:r>
              <a:rPr lang="en-US" altLang="ko-KR" dirty="0"/>
              <a:t>, </a:t>
            </a:r>
            <a:r>
              <a:rPr lang="ko-KR" altLang="en-US" dirty="0"/>
              <a:t>이번에 제가 진행하는 프로젝트에선 이미지 분류에 필요한 </a:t>
            </a:r>
            <a:r>
              <a:rPr lang="en-US" altLang="ko-KR" dirty="0"/>
              <a:t>Modality </a:t>
            </a:r>
            <a:r>
              <a:rPr lang="ko-KR" altLang="en-US" dirty="0"/>
              <a:t>속성과 </a:t>
            </a:r>
            <a:r>
              <a:rPr lang="en-US" altLang="ko-KR" dirty="0"/>
              <a:t>Body Part Examined </a:t>
            </a:r>
            <a:r>
              <a:rPr lang="ko-KR" altLang="en-US" dirty="0"/>
              <a:t>속성 그리고 원하는 이미지 출력에 필요한 </a:t>
            </a:r>
            <a:r>
              <a:rPr lang="en-US" altLang="ko-KR" dirty="0"/>
              <a:t>~ 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가지와 아까 </a:t>
            </a:r>
            <a:r>
              <a:rPr lang="en-US" altLang="ko-KR" dirty="0"/>
              <a:t>2</a:t>
            </a:r>
            <a:r>
              <a:rPr lang="ko-KR" altLang="en-US" dirty="0"/>
              <a:t>가지를 포함한 총 </a:t>
            </a:r>
            <a:r>
              <a:rPr lang="en-US" altLang="ko-KR" dirty="0"/>
              <a:t>6</a:t>
            </a:r>
            <a:r>
              <a:rPr lang="ko-KR" altLang="en-US" dirty="0"/>
              <a:t>가지 속성들을 사용할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87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원하는 이미지를 출력하기 위한 </a:t>
            </a:r>
            <a:r>
              <a:rPr lang="en-US" altLang="ko-KR" dirty="0"/>
              <a:t>Window</a:t>
            </a:r>
            <a:r>
              <a:rPr lang="ko-KR" altLang="en-US" dirty="0"/>
              <a:t>와 </a:t>
            </a:r>
            <a:r>
              <a:rPr lang="en-US" altLang="ko-KR" dirty="0"/>
              <a:t>Rescale </a:t>
            </a:r>
            <a:r>
              <a:rPr lang="ko-KR" altLang="en-US" dirty="0"/>
              <a:t>속성들에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Windowing</a:t>
            </a:r>
            <a:r>
              <a:rPr lang="ko-KR" altLang="en-US" dirty="0"/>
              <a:t>이란 </a:t>
            </a:r>
            <a:r>
              <a:rPr lang="en-US" altLang="ko-KR" dirty="0"/>
              <a:t>~. </a:t>
            </a:r>
            <a:r>
              <a:rPr lang="ko-KR" altLang="en-US" dirty="0"/>
              <a:t>왼쪽에 이미지를 보시면 이미지 안에 위 쪽 </a:t>
            </a:r>
            <a:r>
              <a:rPr lang="en-US" altLang="ko-KR" dirty="0"/>
              <a:t>2</a:t>
            </a:r>
            <a:r>
              <a:rPr lang="ko-KR" altLang="en-US" dirty="0"/>
              <a:t>개가 같은 자료이고</a:t>
            </a:r>
            <a:r>
              <a:rPr lang="en-US" altLang="ko-KR" dirty="0"/>
              <a:t>, </a:t>
            </a:r>
            <a:r>
              <a:rPr lang="ko-KR" altLang="en-US" dirty="0"/>
              <a:t>아래 쪽 </a:t>
            </a:r>
            <a:r>
              <a:rPr lang="en-US" altLang="ko-KR" dirty="0"/>
              <a:t>2</a:t>
            </a:r>
            <a:r>
              <a:rPr lang="ko-KR" altLang="en-US" dirty="0"/>
              <a:t>개가 같은 자료인데</a:t>
            </a:r>
            <a:r>
              <a:rPr lang="en-US" altLang="ko-KR" dirty="0"/>
              <a:t>, </a:t>
            </a:r>
            <a:r>
              <a:rPr lang="en-US" altLang="ko-KR" sz="1200" dirty="0">
                <a:latin typeface="+mn-ea"/>
              </a:rPr>
              <a:t>Window Center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Window Width</a:t>
            </a:r>
            <a:r>
              <a:rPr lang="ko-KR" altLang="en-US" sz="1200" dirty="0">
                <a:latin typeface="+mn-ea"/>
              </a:rPr>
              <a:t>의 값에 따라 보이는 부위가 다르다는 것을 보여줍니다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그리고 </a:t>
            </a:r>
            <a:r>
              <a:rPr lang="en-US" altLang="ko-KR" sz="1200" dirty="0">
                <a:latin typeface="+mn-ea"/>
              </a:rPr>
              <a:t>Rescale </a:t>
            </a:r>
            <a:r>
              <a:rPr lang="ko-KR" altLang="en-US" sz="1200" dirty="0">
                <a:latin typeface="+mn-ea"/>
              </a:rPr>
              <a:t>속성들은 </a:t>
            </a:r>
            <a:r>
              <a:rPr lang="en-US" altLang="ko-KR" sz="1200" dirty="0">
                <a:latin typeface="+mn-ea"/>
              </a:rPr>
              <a:t>~. </a:t>
            </a:r>
            <a:r>
              <a:rPr lang="ko-KR" altLang="en-US" sz="1200" dirty="0">
                <a:latin typeface="+mn-ea"/>
              </a:rPr>
              <a:t>간단한 선형 방적식을 적용하여 변환을 시킵니다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3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Windowing</a:t>
            </a:r>
            <a:r>
              <a:rPr lang="ko-KR" altLang="en-US" dirty="0"/>
              <a:t>을 어떻게 하냐 즉</a:t>
            </a:r>
            <a:r>
              <a:rPr lang="en-US" altLang="ko-KR" dirty="0"/>
              <a:t>, </a:t>
            </a:r>
            <a:r>
              <a:rPr lang="ko-KR" altLang="en-US" dirty="0"/>
              <a:t>방법에 대해 설명하겠습니다</a:t>
            </a:r>
            <a:r>
              <a:rPr lang="en-US" altLang="ko-KR" dirty="0"/>
              <a:t>.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4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제가 수집한 데이터들을 보여드리겠습니다</a:t>
            </a:r>
            <a:r>
              <a:rPr lang="en-US" altLang="ko-KR" dirty="0"/>
              <a:t>. </a:t>
            </a:r>
            <a:r>
              <a:rPr lang="ko-KR" altLang="en-US" dirty="0"/>
              <a:t>총 대략 </a:t>
            </a:r>
            <a:r>
              <a:rPr lang="en-US" altLang="ko-KR" dirty="0"/>
              <a:t>40,000</a:t>
            </a:r>
            <a:r>
              <a:rPr lang="ko-KR" altLang="en-US" dirty="0"/>
              <a:t>개의 </a:t>
            </a:r>
            <a:r>
              <a:rPr lang="en-US" altLang="ko-KR" dirty="0"/>
              <a:t>DICOM </a:t>
            </a:r>
            <a:r>
              <a:rPr lang="ko-KR" altLang="en-US" dirty="0"/>
              <a:t>파일을 수집했으며</a:t>
            </a:r>
            <a:r>
              <a:rPr lang="en-US" altLang="ko-KR" dirty="0"/>
              <a:t>, </a:t>
            </a:r>
            <a:r>
              <a:rPr lang="ko-KR" altLang="en-US" dirty="0"/>
              <a:t>수집 시</a:t>
            </a:r>
            <a:r>
              <a:rPr lang="en-US" altLang="ko-KR" dirty="0"/>
              <a:t>, DICOM </a:t>
            </a:r>
            <a:r>
              <a:rPr lang="ko-KR" altLang="en-US" dirty="0"/>
              <a:t>파일에 저장되어 있는 </a:t>
            </a:r>
            <a:r>
              <a:rPr lang="en-US" altLang="ko-KR" dirty="0"/>
              <a:t>Modality</a:t>
            </a:r>
            <a:r>
              <a:rPr lang="ko-KR" altLang="en-US" dirty="0"/>
              <a:t>와 </a:t>
            </a:r>
            <a:r>
              <a:rPr lang="en-US" altLang="ko-KR" dirty="0"/>
              <a:t>Body Part Examined</a:t>
            </a:r>
            <a:r>
              <a:rPr lang="ko-KR" altLang="en-US" dirty="0"/>
              <a:t>으로 구분하여 저장했습니다</a:t>
            </a:r>
            <a:r>
              <a:rPr lang="en-US" altLang="ko-KR" dirty="0"/>
              <a:t>. Modality</a:t>
            </a:r>
            <a:r>
              <a:rPr lang="ko-KR" altLang="en-US" dirty="0"/>
              <a:t>별로 봤을 때는 </a:t>
            </a:r>
            <a:r>
              <a:rPr lang="en-US" altLang="ko-KR" dirty="0"/>
              <a:t>CR</a:t>
            </a:r>
            <a:r>
              <a:rPr lang="ko-KR" altLang="en-US" dirty="0"/>
              <a:t>는 </a:t>
            </a:r>
            <a:r>
              <a:rPr lang="en-US" altLang="ko-KR" dirty="0"/>
              <a:t>158</a:t>
            </a:r>
            <a:r>
              <a:rPr lang="ko-KR" altLang="en-US" dirty="0"/>
              <a:t>개 </a:t>
            </a:r>
            <a:r>
              <a:rPr lang="en-US" altLang="ko-KR" dirty="0"/>
              <a:t>~. </a:t>
            </a:r>
            <a:r>
              <a:rPr lang="ko-KR" altLang="en-US" dirty="0"/>
              <a:t>다음에는 </a:t>
            </a:r>
            <a:r>
              <a:rPr lang="en-US" altLang="ko-KR" dirty="0"/>
              <a:t>Modality</a:t>
            </a:r>
            <a:r>
              <a:rPr lang="ko-KR" altLang="en-US" dirty="0"/>
              <a:t> 따로 </a:t>
            </a:r>
            <a:r>
              <a:rPr lang="en-US" altLang="ko-KR" dirty="0"/>
              <a:t>Body Part Examined </a:t>
            </a:r>
            <a:r>
              <a:rPr lang="ko-KR" altLang="en-US" dirty="0"/>
              <a:t>따로 구분하지 않은 이유에 대해서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4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첫번째로는 각 </a:t>
            </a:r>
            <a:r>
              <a:rPr lang="en-US" altLang="ko-KR" dirty="0"/>
              <a:t>Modality</a:t>
            </a:r>
            <a:r>
              <a:rPr lang="ko-KR" altLang="en-US" dirty="0"/>
              <a:t>별 저장하고 있는 </a:t>
            </a:r>
            <a:r>
              <a:rPr lang="en-US" altLang="ko-KR" sz="1200" dirty="0">
                <a:latin typeface="+mn-ea"/>
              </a:rPr>
              <a:t>Body Part Examined </a:t>
            </a:r>
            <a:r>
              <a:rPr lang="ko-KR" altLang="en-US" sz="1200" dirty="0">
                <a:latin typeface="+mn-ea"/>
              </a:rPr>
              <a:t>종류가 다르기 때문입니다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사진을 보시면 </a:t>
            </a:r>
            <a:r>
              <a:rPr lang="en-US" altLang="ko-KR" sz="1200" dirty="0">
                <a:latin typeface="+mn-ea"/>
              </a:rPr>
              <a:t>CR</a:t>
            </a:r>
            <a:r>
              <a:rPr lang="ko-KR" altLang="en-US" sz="1200" dirty="0">
                <a:latin typeface="+mn-ea"/>
              </a:rPr>
              <a:t>의 경우 </a:t>
            </a: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가지</a:t>
            </a:r>
            <a:r>
              <a:rPr lang="en-US" altLang="ko-KR" sz="1200" dirty="0">
                <a:latin typeface="+mn-ea"/>
              </a:rPr>
              <a:t>, MG</a:t>
            </a:r>
            <a:r>
              <a:rPr lang="ko-KR" altLang="en-US" sz="1200" dirty="0">
                <a:latin typeface="+mn-ea"/>
              </a:rPr>
              <a:t>의 경우에는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가지</a:t>
            </a:r>
            <a:r>
              <a:rPr lang="en-US" altLang="ko-KR" sz="1200" dirty="0">
                <a:latin typeface="+mn-ea"/>
              </a:rPr>
              <a:t>, CT</a:t>
            </a:r>
            <a:r>
              <a:rPr lang="ko-KR" altLang="en-US" sz="1200" dirty="0">
                <a:latin typeface="+mn-ea"/>
              </a:rPr>
              <a:t>의 경우는 엄청 많은 </a:t>
            </a:r>
            <a:r>
              <a:rPr lang="en-US" altLang="ko-KR" sz="1200" dirty="0">
                <a:latin typeface="+mn-ea"/>
              </a:rPr>
              <a:t>Body Part Examined</a:t>
            </a:r>
            <a:r>
              <a:rPr lang="ko-KR" altLang="en-US" sz="1200" dirty="0">
                <a:latin typeface="+mn-ea"/>
              </a:rPr>
              <a:t>을 가지고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그리고 두번째로는 </a:t>
            </a:r>
            <a:r>
              <a:rPr lang="en-US" altLang="ko-KR" sz="1200" dirty="0">
                <a:latin typeface="+mn-ea"/>
              </a:rPr>
              <a:t>~. </a:t>
            </a:r>
            <a:r>
              <a:rPr lang="ko-KR" altLang="en-US" sz="1200" dirty="0">
                <a:latin typeface="+mn-ea"/>
              </a:rPr>
              <a:t>예를 들어 </a:t>
            </a:r>
            <a:r>
              <a:rPr lang="en-US" altLang="ko-KR" sz="1200" dirty="0">
                <a:latin typeface="+mn-ea"/>
              </a:rPr>
              <a:t>MG</a:t>
            </a:r>
            <a:r>
              <a:rPr lang="ko-KR" altLang="en-US" sz="1200" dirty="0">
                <a:latin typeface="+mn-ea"/>
              </a:rPr>
              <a:t>의 경우 </a:t>
            </a:r>
            <a:r>
              <a:rPr lang="en-US" altLang="ko-KR" sz="1200" dirty="0">
                <a:latin typeface="+mn-ea"/>
              </a:rPr>
              <a:t>Breast</a:t>
            </a:r>
            <a:r>
              <a:rPr lang="ko-KR" altLang="en-US" sz="1200" dirty="0">
                <a:latin typeface="+mn-ea"/>
              </a:rPr>
              <a:t>의 자료만 있어 다른 </a:t>
            </a:r>
            <a:r>
              <a:rPr lang="en-US" altLang="ko-KR" sz="1200" dirty="0">
                <a:latin typeface="+mn-ea"/>
              </a:rPr>
              <a:t>Body Part Examined</a:t>
            </a:r>
            <a:r>
              <a:rPr lang="ko-KR" altLang="en-US" sz="1200" dirty="0">
                <a:latin typeface="+mn-ea"/>
              </a:rPr>
              <a:t>의 데이터는 없는 경우입니다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2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데이터들을 다 수집을 해봤는데</a:t>
            </a:r>
            <a:r>
              <a:rPr lang="en-US" altLang="ko-KR" dirty="0"/>
              <a:t>, </a:t>
            </a:r>
            <a:r>
              <a:rPr lang="ko-KR" altLang="en-US" dirty="0"/>
              <a:t>클래스별 데이터 수에서 차이가 많이 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데이터 불균형이 일어납니다</a:t>
            </a:r>
            <a:r>
              <a:rPr lang="en-US" altLang="ko-KR" dirty="0"/>
              <a:t>. </a:t>
            </a:r>
            <a:r>
              <a:rPr lang="ko-KR" altLang="en-US" dirty="0"/>
              <a:t>데이터 불균형이란 </a:t>
            </a:r>
            <a:r>
              <a:rPr lang="en-US" altLang="ko-KR" dirty="0"/>
              <a:t>~. </a:t>
            </a:r>
            <a:r>
              <a:rPr lang="ko-KR" altLang="en-US" dirty="0"/>
              <a:t>데이터 균형이 필요한 이유는 </a:t>
            </a:r>
            <a:r>
              <a:rPr lang="en-US" altLang="ko-KR" dirty="0"/>
              <a:t>~. </a:t>
            </a:r>
            <a:r>
              <a:rPr lang="ko-KR" altLang="en-US" dirty="0"/>
              <a:t>이 프로젝트는 소수 클래스에 특별히 더 큰 관심은 없지만</a:t>
            </a:r>
            <a:r>
              <a:rPr lang="en-US" altLang="ko-KR" dirty="0"/>
              <a:t>, </a:t>
            </a:r>
            <a:r>
              <a:rPr lang="ko-KR" altLang="en-US" dirty="0"/>
              <a:t>모든 클래스가 동일한 가중치를 가져야 한다고 생각해 데이터를 </a:t>
            </a:r>
            <a:r>
              <a:rPr lang="ko-KR" altLang="en-US" dirty="0" err="1"/>
              <a:t>균형있게</a:t>
            </a:r>
            <a:r>
              <a:rPr lang="ko-KR" altLang="en-US" dirty="0"/>
              <a:t> 만들었습니다</a:t>
            </a:r>
            <a:r>
              <a:rPr lang="en-US" altLang="ko-KR" dirty="0"/>
              <a:t>. </a:t>
            </a:r>
            <a:r>
              <a:rPr lang="ko-KR" altLang="en-US" dirty="0"/>
              <a:t>데이터 불균형을 해결 방법에는 </a:t>
            </a:r>
            <a:r>
              <a:rPr lang="en-US" altLang="ko-KR" dirty="0"/>
              <a:t>~. </a:t>
            </a:r>
            <a:r>
              <a:rPr lang="ko-KR" altLang="en-US" dirty="0"/>
              <a:t>저는 데이터 불균형을 해결하기 위해 </a:t>
            </a:r>
            <a:r>
              <a:rPr lang="en-US" altLang="ko-KR" dirty="0"/>
              <a:t>1</a:t>
            </a:r>
            <a:r>
              <a:rPr lang="ko-KR" altLang="en-US" dirty="0"/>
              <a:t>번째 방법을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00CB-C795-487A-8D59-176D1BFF55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9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56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539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071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975C-CEF4-451E-AA31-C325AE9BAB35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DC71C-EA02-401B-90D0-BAD57E47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9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240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871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991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45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561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891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Friday, November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E2930-347E-4FF5-B214-BCD87C646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ko-KR" sz="4800" dirty="0"/>
              <a:t>DICOM </a:t>
            </a:r>
            <a:r>
              <a:rPr lang="ko-KR" altLang="en-US" sz="4800" dirty="0"/>
              <a:t>파일</a:t>
            </a:r>
            <a:r>
              <a:rPr lang="en-US" altLang="ko-KR" sz="4800" dirty="0"/>
              <a:t>(*.</a:t>
            </a:r>
            <a:r>
              <a:rPr lang="en-US" altLang="ko-KR" sz="4800" dirty="0" err="1"/>
              <a:t>dcm</a:t>
            </a:r>
            <a:r>
              <a:rPr lang="en-US" altLang="ko-KR" sz="4800" dirty="0"/>
              <a:t>)</a:t>
            </a:r>
            <a:r>
              <a:rPr lang="ko-KR" altLang="en-US" sz="4800" dirty="0"/>
              <a:t>에서 추출한 이미지 자동분류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0F58D4-B44F-4A89-9BDA-342D03DF7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ko-KR" altLang="en-US" sz="2200"/>
              <a:t>㈜테크하임 인턴 이상우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D1A8C-1A36-4973-ADB3-56F927C9D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3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B563E-A2DA-4FDC-B32B-59C4C65E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Windowing </a:t>
            </a:r>
            <a:r>
              <a:rPr lang="ko-KR" altLang="en-US" dirty="0"/>
              <a:t>방법 및 정규화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47F6644-4127-41FB-96EF-56937D4F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31721"/>
            <a:ext cx="10972800" cy="4279391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ClrTx/>
              <a:buAutoNum type="arabicPeriod"/>
            </a:pPr>
            <a:r>
              <a:rPr lang="en-US" altLang="ko-KR" dirty="0">
                <a:latin typeface="+mn-ea"/>
              </a:rPr>
              <a:t>DICOM </a:t>
            </a:r>
            <a:r>
              <a:rPr lang="ko-KR" altLang="en-US" dirty="0">
                <a:latin typeface="+mn-ea"/>
              </a:rPr>
              <a:t>파일에 저장된 </a:t>
            </a:r>
            <a:r>
              <a:rPr lang="en-US" altLang="ko-KR" dirty="0">
                <a:latin typeface="+mn-ea"/>
              </a:rPr>
              <a:t>Pixel Data, Window Center, Window Width, Rescale Intercept, Rescale Slope</a:t>
            </a:r>
            <a:r>
              <a:rPr lang="ko-KR" altLang="en-US" dirty="0">
                <a:latin typeface="+mn-ea"/>
              </a:rPr>
              <a:t>의 값들을 가져온다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14350" indent="-514350">
              <a:buClrTx/>
              <a:buAutoNum type="arabicPeriod"/>
            </a:pPr>
            <a:endParaRPr lang="en-US" altLang="ko-KR" dirty="0">
              <a:latin typeface="+mn-ea"/>
            </a:endParaRPr>
          </a:p>
          <a:p>
            <a:pPr marL="514350" indent="-514350">
              <a:buClrTx/>
              <a:buAutoNum type="arabicPeriod"/>
            </a:pPr>
            <a:r>
              <a:rPr lang="en-US" altLang="ko-KR" dirty="0">
                <a:latin typeface="+mn-ea"/>
              </a:rPr>
              <a:t>DICOM </a:t>
            </a:r>
            <a:r>
              <a:rPr lang="ko-KR" altLang="en-US" dirty="0">
                <a:latin typeface="+mn-ea"/>
              </a:rPr>
              <a:t>파일로 가져온 </a:t>
            </a:r>
            <a:r>
              <a:rPr lang="en-US" altLang="ko-KR" dirty="0">
                <a:latin typeface="+mn-ea"/>
              </a:rPr>
              <a:t>Pixel Data</a:t>
            </a:r>
            <a:r>
              <a:rPr lang="ko-KR" altLang="en-US" dirty="0">
                <a:latin typeface="+mn-ea"/>
              </a:rPr>
              <a:t>를 우선 </a:t>
            </a:r>
            <a:r>
              <a:rPr lang="en-US" altLang="ko-KR" dirty="0">
                <a:latin typeface="+mn-ea"/>
              </a:rPr>
              <a:t>HU</a:t>
            </a:r>
            <a:r>
              <a:rPr lang="ko-KR" altLang="en-US" dirty="0">
                <a:latin typeface="+mn-ea"/>
              </a:rPr>
              <a:t>단위로 정규화해야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필요한 것은 </a:t>
            </a:r>
            <a:r>
              <a:rPr lang="en-US" altLang="ko-KR" dirty="0">
                <a:latin typeface="+mn-ea"/>
              </a:rPr>
              <a:t>Rescale Intercept, Rescale Slope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14350" indent="-514350">
              <a:buClrTx/>
              <a:buAutoNum type="arabicPeriod"/>
            </a:pPr>
            <a:endParaRPr lang="en-US" altLang="ko-KR" dirty="0">
              <a:latin typeface="+mn-ea"/>
            </a:endParaRPr>
          </a:p>
          <a:p>
            <a:pPr marL="514350" indent="-514350">
              <a:buClrTx/>
              <a:buAutoNum type="arabicPeriod"/>
            </a:pPr>
            <a:r>
              <a:rPr lang="en-US" altLang="ko-KR" dirty="0">
                <a:latin typeface="+mn-ea"/>
              </a:rPr>
              <a:t>Rescale Intercept, Rescale Slope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Pixel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Data</a:t>
            </a:r>
            <a:r>
              <a:rPr lang="ko-KR" altLang="en-US" dirty="0">
                <a:latin typeface="+mn-ea"/>
              </a:rPr>
              <a:t>의 값 변경한다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→ </a:t>
            </a:r>
            <a:r>
              <a:rPr lang="en-US" altLang="ko-KR" dirty="0" err="1">
                <a:latin typeface="+mn-ea"/>
              </a:rPr>
              <a:t>HU_Pixel_Data</a:t>
            </a:r>
            <a:r>
              <a:rPr lang="en-US" altLang="ko-KR" dirty="0">
                <a:latin typeface="+mn-ea"/>
              </a:rPr>
              <a:t> = (Rescale Slope) * (Stored Value) + (Rescale Intercept)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sz="2900" dirty="0">
                <a:latin typeface="+mn-ea"/>
              </a:rPr>
              <a:t>4.</a:t>
            </a:r>
            <a:r>
              <a:rPr lang="en-US" altLang="ko-KR" dirty="0">
                <a:latin typeface="+mn-ea"/>
              </a:rPr>
              <a:t> 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HU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 맞는 값을 얻은 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무엇을 보고싶은 지에 따라 알맞게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Window Center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Window Width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를 조정한다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-1000 ~ 400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까지만 보고싶다면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upper bound = 400, lower bound = -1000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으로 설정한 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0 ~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정규화하여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사용한다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 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AppleSDGothicNeo-Regular"/>
              </a:rPr>
              <a:t>* Hounsfield Units(HU) : X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선이 몸을 투과할 때 부위별 흡수정도를 표시한 지표이다</a:t>
            </a:r>
            <a:r>
              <a:rPr lang="en-US" altLang="ko-KR" dirty="0">
                <a:latin typeface="HY궁서B" panose="02030600000101010101" pitchFamily="18" charset="-127"/>
                <a:ea typeface="HY궁서B" panose="02030600000101010101" pitchFamily="18" charset="-127"/>
              </a:rPr>
              <a:t>. 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예를 들어 물을 </a:t>
            </a:r>
            <a:r>
              <a:rPr lang="en-US" altLang="ko-KR" dirty="0">
                <a:latin typeface="HY궁서B" panose="02030600000101010101" pitchFamily="18" charset="-127"/>
                <a:ea typeface="HY궁서B" panose="02030600000101010101" pitchFamily="18" charset="-127"/>
              </a:rPr>
              <a:t>0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으로 고정하였을 때의 상대적인 </a:t>
            </a:r>
            <a:r>
              <a:rPr lang="ko-KR" altLang="en-US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흡수량이라고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 생각하면 된다</a:t>
            </a:r>
            <a:r>
              <a:rPr lang="en-US" altLang="ko-KR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AD219FC-05AB-4AF3-B467-C9D29CF0FEFB}"/>
              </a:ext>
            </a:extLst>
          </p:cNvPr>
          <p:cNvSpPr txBox="1">
            <a:spLocks/>
          </p:cNvSpPr>
          <p:nvPr/>
        </p:nvSpPr>
        <p:spPr>
          <a:xfrm>
            <a:off x="609600" y="1708611"/>
            <a:ext cx="5681472" cy="43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500" b="1" dirty="0">
                <a:latin typeface="+mn-ea"/>
              </a:rPr>
              <a:t>Windowing</a:t>
            </a:r>
            <a:r>
              <a:rPr lang="ko-KR" altLang="en-US" sz="2500" b="1" dirty="0">
                <a:latin typeface="+mn-ea"/>
              </a:rPr>
              <a:t>하는 방법 </a:t>
            </a:r>
            <a:r>
              <a:rPr lang="en-US" altLang="ko-KR" sz="2500" b="1" dirty="0">
                <a:latin typeface="+mn-ea"/>
              </a:rPr>
              <a:t>(</a:t>
            </a:r>
            <a:r>
              <a:rPr lang="ko-KR" altLang="en-US" sz="2500" b="1" dirty="0">
                <a:latin typeface="+mn-ea"/>
              </a:rPr>
              <a:t>정규화</a:t>
            </a:r>
            <a:r>
              <a:rPr lang="en-US" altLang="ko-KR" sz="25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121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20F5F2-0463-45F0-AEF9-C0BE002BD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81328"/>
            <a:ext cx="3168294" cy="32134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7BEBF3-3858-4A5B-8E0A-6F2CF9B1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수집한 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6A6C3-8609-4F9C-A3AF-74316D8AC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9823" y="1481328"/>
            <a:ext cx="4530442" cy="212051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대략 </a:t>
            </a:r>
            <a:r>
              <a:rPr lang="en-US" altLang="ko-KR" sz="2000" dirty="0">
                <a:latin typeface="+mn-ea"/>
              </a:rPr>
              <a:t>40,000</a:t>
            </a:r>
            <a:r>
              <a:rPr lang="ko-KR" altLang="en-US" sz="2000" dirty="0">
                <a:latin typeface="+mn-ea"/>
              </a:rPr>
              <a:t>개의 </a:t>
            </a:r>
            <a:r>
              <a:rPr lang="en-US" altLang="ko-KR" sz="2000" dirty="0">
                <a:latin typeface="+mn-ea"/>
              </a:rPr>
              <a:t>DICOM </a:t>
            </a:r>
            <a:r>
              <a:rPr lang="ko-KR" altLang="en-US" sz="2000" dirty="0">
                <a:latin typeface="+mn-ea"/>
              </a:rPr>
              <a:t>파일</a:t>
            </a:r>
            <a:r>
              <a:rPr lang="en-US" altLang="ko-KR" sz="2000" dirty="0">
                <a:latin typeface="+mn-ea"/>
              </a:rPr>
              <a:t>(.</a:t>
            </a:r>
            <a:r>
              <a:rPr lang="en-US" altLang="ko-KR" sz="2000" dirty="0" err="1">
                <a:latin typeface="+mn-ea"/>
              </a:rPr>
              <a:t>dcm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수집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수집 시</a:t>
            </a:r>
            <a:r>
              <a:rPr lang="en-US" altLang="ko-KR" sz="2000" dirty="0">
                <a:latin typeface="+mn-ea"/>
              </a:rPr>
              <a:t>, DICOM </a:t>
            </a:r>
            <a:r>
              <a:rPr lang="ko-KR" altLang="en-US" sz="2000" dirty="0">
                <a:latin typeface="+mn-ea"/>
              </a:rPr>
              <a:t>파일에 저장되어 있는 </a:t>
            </a:r>
            <a:r>
              <a:rPr lang="en-US" altLang="ko-KR" sz="2000" dirty="0">
                <a:latin typeface="+mn-ea"/>
              </a:rPr>
              <a:t>Modality + Body Part Examined</a:t>
            </a:r>
            <a:r>
              <a:rPr lang="ko-KR" altLang="en-US" sz="2000" dirty="0">
                <a:latin typeface="+mn-ea"/>
              </a:rPr>
              <a:t>으로 구분하여 저장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CB8D05-70A0-4DC2-8AA6-9260D28FDC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86" y="3310128"/>
            <a:ext cx="3994064" cy="2999232"/>
          </a:xfr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DADE081-032B-4D18-AA78-7459377FC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4187"/>
              </p:ext>
            </p:extLst>
          </p:nvPr>
        </p:nvGraphicFramePr>
        <p:xfrm>
          <a:off x="6849823" y="3831648"/>
          <a:ext cx="4530442" cy="24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221">
                  <a:extLst>
                    <a:ext uri="{9D8B030D-6E8A-4147-A177-3AD203B41FA5}">
                      <a16:colId xmlns:a16="http://schemas.microsoft.com/office/drawing/2014/main" val="527724620"/>
                    </a:ext>
                  </a:extLst>
                </a:gridCol>
                <a:gridCol w="2265221">
                  <a:extLst>
                    <a:ext uri="{9D8B030D-6E8A-4147-A177-3AD203B41FA5}">
                      <a16:colId xmlns:a16="http://schemas.microsoft.com/office/drawing/2014/main" val="1066419370"/>
                    </a:ext>
                  </a:extLst>
                </a:gridCol>
              </a:tblGrid>
              <a:tr h="412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45857"/>
                  </a:ext>
                </a:extLst>
              </a:tr>
              <a:tr h="412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75651"/>
                  </a:ext>
                </a:extLst>
              </a:tr>
              <a:tr h="412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21,522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35404"/>
                  </a:ext>
                </a:extLst>
              </a:tr>
              <a:tr h="412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92857"/>
                  </a:ext>
                </a:extLst>
              </a:tr>
              <a:tr h="412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3,367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46777"/>
                  </a:ext>
                </a:extLst>
              </a:tr>
              <a:tr h="412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15,222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92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E3D17-5BF1-4DE2-83B2-C6F544E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Modality</a:t>
            </a:r>
            <a:r>
              <a:rPr lang="ko-KR" altLang="en-US" dirty="0"/>
              <a:t>따로 </a:t>
            </a:r>
            <a:r>
              <a:rPr lang="en-US" altLang="ko-KR" dirty="0"/>
              <a:t>Body Part Examined</a:t>
            </a:r>
            <a:r>
              <a:rPr lang="ko-KR" altLang="en-US" dirty="0"/>
              <a:t>따로 구분하지 않은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494B3-EE0A-4BA5-ABEF-2ED7A75ED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57" y="2032910"/>
            <a:ext cx="3755136" cy="354198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100" dirty="0">
                <a:latin typeface="+mn-ea"/>
              </a:rPr>
              <a:t>각 </a:t>
            </a:r>
            <a:r>
              <a:rPr lang="en-US" altLang="ko-KR" sz="2100" dirty="0">
                <a:latin typeface="+mn-ea"/>
              </a:rPr>
              <a:t>Modality</a:t>
            </a:r>
            <a:r>
              <a:rPr lang="ko-KR" altLang="en-US" sz="2100" dirty="0">
                <a:latin typeface="+mn-ea"/>
              </a:rPr>
              <a:t>별 저장하고 있는 </a:t>
            </a:r>
            <a:r>
              <a:rPr lang="en-US" altLang="ko-KR" sz="2100" dirty="0">
                <a:latin typeface="+mn-ea"/>
              </a:rPr>
              <a:t>Body Part Examined </a:t>
            </a:r>
            <a:r>
              <a:rPr lang="ko-KR" altLang="en-US" sz="2100" dirty="0">
                <a:latin typeface="+mn-ea"/>
              </a:rPr>
              <a:t>종류가 다르다</a:t>
            </a:r>
            <a:endParaRPr lang="en-US" altLang="ko-KR" sz="21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1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1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100" dirty="0">
                <a:latin typeface="+mn-ea"/>
              </a:rPr>
              <a:t>Body Part Examined</a:t>
            </a:r>
            <a:r>
              <a:rPr lang="ko-KR" altLang="en-US" sz="2100" dirty="0">
                <a:latin typeface="+mn-ea"/>
              </a:rPr>
              <a:t>을 정해 놓고 구분할 경우에도</a:t>
            </a:r>
            <a:r>
              <a:rPr lang="en-US" altLang="ko-KR" sz="2100" dirty="0">
                <a:latin typeface="+mn-ea"/>
              </a:rPr>
              <a:t>, Body</a:t>
            </a:r>
            <a:r>
              <a:rPr lang="ko-KR" altLang="en-US" sz="2100" dirty="0">
                <a:latin typeface="+mn-ea"/>
              </a:rPr>
              <a:t> </a:t>
            </a:r>
            <a:r>
              <a:rPr lang="en-US" altLang="ko-KR" sz="2100" dirty="0">
                <a:latin typeface="+mn-ea"/>
              </a:rPr>
              <a:t>Part</a:t>
            </a:r>
            <a:r>
              <a:rPr lang="ko-KR" altLang="en-US" sz="2100" dirty="0">
                <a:latin typeface="+mn-ea"/>
              </a:rPr>
              <a:t> </a:t>
            </a:r>
            <a:r>
              <a:rPr lang="en-US" altLang="ko-KR" sz="2100" dirty="0">
                <a:latin typeface="+mn-ea"/>
              </a:rPr>
              <a:t>Examined</a:t>
            </a:r>
            <a:r>
              <a:rPr lang="ko-KR" altLang="en-US" sz="2100" dirty="0">
                <a:latin typeface="+mn-ea"/>
              </a:rPr>
              <a:t>에 맞는 데이터들이 없는 경우가 많아 학습이 어려워 진다</a:t>
            </a:r>
            <a:r>
              <a:rPr lang="en-US" altLang="ko-KR" sz="2100" dirty="0">
                <a:latin typeface="+mn-ea"/>
              </a:rPr>
              <a:t>.</a:t>
            </a:r>
            <a:r>
              <a:rPr lang="ko-KR" altLang="en-US" sz="2100" dirty="0">
                <a:latin typeface="+mn-ea"/>
              </a:rPr>
              <a:t>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67659C-8602-4CE5-AB48-A5DDAD8B70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5" y="1481328"/>
            <a:ext cx="2087583" cy="464515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02E0CA-56D5-48A8-8D54-649EEC84F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5" y="1481328"/>
            <a:ext cx="2087582" cy="4645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2411F-46F1-4C40-A2D2-73286A75C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5" y="1481328"/>
            <a:ext cx="2087582" cy="4645152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DE40740-0C60-4668-B703-FBBFBFF163E5}"/>
              </a:ext>
            </a:extLst>
          </p:cNvPr>
          <p:cNvSpPr txBox="1">
            <a:spLocks/>
          </p:cNvSpPr>
          <p:nvPr/>
        </p:nvSpPr>
        <p:spPr>
          <a:xfrm>
            <a:off x="2360528" y="6309357"/>
            <a:ext cx="2376064" cy="31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n-ea"/>
              </a:rPr>
              <a:t>Modality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MG</a:t>
            </a:r>
            <a:r>
              <a:rPr lang="ko-KR" altLang="en-US" sz="1400" dirty="0">
                <a:latin typeface="+mn-ea"/>
              </a:rPr>
              <a:t>인 경우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86367FC-A39B-478C-96B3-56FC6CE6C6B7}"/>
              </a:ext>
            </a:extLst>
          </p:cNvPr>
          <p:cNvSpPr txBox="1">
            <a:spLocks/>
          </p:cNvSpPr>
          <p:nvPr/>
        </p:nvSpPr>
        <p:spPr>
          <a:xfrm>
            <a:off x="102169" y="6309357"/>
            <a:ext cx="2175765" cy="316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n-ea"/>
              </a:rPr>
              <a:t>Modality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CR</a:t>
            </a:r>
            <a:r>
              <a:rPr lang="ko-KR" altLang="en-US" sz="1400" dirty="0">
                <a:latin typeface="+mn-ea"/>
              </a:rPr>
              <a:t>인 경우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8BD4BD25-4A85-458E-9372-66ADCD5FB9A2}"/>
              </a:ext>
            </a:extLst>
          </p:cNvPr>
          <p:cNvSpPr txBox="1">
            <a:spLocks/>
          </p:cNvSpPr>
          <p:nvPr/>
        </p:nvSpPr>
        <p:spPr>
          <a:xfrm>
            <a:off x="4819186" y="6309356"/>
            <a:ext cx="2284748" cy="31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n-ea"/>
              </a:rPr>
              <a:t>Modality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CT</a:t>
            </a:r>
            <a:r>
              <a:rPr lang="ko-KR" altLang="en-US" sz="1400" dirty="0">
                <a:latin typeface="+mn-ea"/>
              </a:rPr>
              <a:t>인 경우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64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4525B4F-79F1-41D3-8BF1-8D42A0F5B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9" y="1626206"/>
            <a:ext cx="3924848" cy="40582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72283C-C543-4A01-BA02-60598B8C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불균형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4DED9F-B6E3-4BEC-B0D6-179D9C0966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266688" cy="7315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 데이터 불균형이란</a:t>
            </a:r>
            <a:r>
              <a:rPr lang="en-US" altLang="ko-KR" sz="2000" dirty="0"/>
              <a:t>, </a:t>
            </a:r>
            <a:r>
              <a:rPr lang="ko-KR" altLang="en-US" sz="2000" dirty="0"/>
              <a:t>어떤 데이터에서 각 클래스가 갖고 있는 데이터의 양에 차이가 큰 경우를 말한다</a:t>
            </a:r>
            <a:endParaRPr lang="en-US" altLang="ko-KR" sz="20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7B4D8D8-E5CA-4652-99AC-6C165FC8E85E}"/>
              </a:ext>
            </a:extLst>
          </p:cNvPr>
          <p:cNvSpPr txBox="1">
            <a:spLocks/>
          </p:cNvSpPr>
          <p:nvPr/>
        </p:nvSpPr>
        <p:spPr>
          <a:xfrm>
            <a:off x="609599" y="2574036"/>
            <a:ext cx="4236721" cy="416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 데이터 균형이 필요한 이유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26AE5B1-DA38-448B-922C-F167C0B06CC7}"/>
              </a:ext>
            </a:extLst>
          </p:cNvPr>
          <p:cNvSpPr txBox="1">
            <a:spLocks/>
          </p:cNvSpPr>
          <p:nvPr/>
        </p:nvSpPr>
        <p:spPr>
          <a:xfrm>
            <a:off x="609599" y="3113533"/>
            <a:ext cx="4530442" cy="108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대체적으로 데이터 균형은 소수의 클래스에 특별히 더 큰 관심이 있는 경우에 필요하다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4E0543A-F92C-4088-AAF6-26DE09A51177}"/>
              </a:ext>
            </a:extLst>
          </p:cNvPr>
          <p:cNvSpPr txBox="1">
            <a:spLocks/>
          </p:cNvSpPr>
          <p:nvPr/>
        </p:nvSpPr>
        <p:spPr>
          <a:xfrm>
            <a:off x="609599" y="4375404"/>
            <a:ext cx="3916682" cy="416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 데이터 불균형 해결 방법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927EB99-C5F4-497D-A489-E2A597A31EC3}"/>
              </a:ext>
            </a:extLst>
          </p:cNvPr>
          <p:cNvSpPr txBox="1">
            <a:spLocks/>
          </p:cNvSpPr>
          <p:nvPr/>
        </p:nvSpPr>
        <p:spPr>
          <a:xfrm>
            <a:off x="609599" y="4914901"/>
            <a:ext cx="4530442" cy="1943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Helvetica Neue"/>
              </a:rPr>
              <a:t>불균형 데이터를 균형 데이터가 되도록 소수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Helvetica Neue"/>
              </a:rPr>
              <a:t>Class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Helvetica Neue"/>
              </a:rPr>
              <a:t>데이터를 추가로 수집</a:t>
            </a:r>
            <a:endParaRPr lang="en-US" altLang="ko-KR" sz="1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+mn-ea"/>
              </a:rPr>
              <a:t>소수 클래스 데이터에 더 민감하게 학습하도록 구성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+mn-ea"/>
              </a:rPr>
              <a:t>Over-Sampling, Under-Sampling, Hybrid-Sampling</a:t>
            </a:r>
            <a:r>
              <a:rPr lang="ko-KR" altLang="en-US" sz="1500" dirty="0">
                <a:latin typeface="+mn-ea"/>
              </a:rPr>
              <a:t>을 통해 데이터 균형을 맞춘다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Batch Size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는 소수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Class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Batch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에 적어도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+mn-ea"/>
              </a:rPr>
              <a:t>개 이상 포함될 정도의 크기로 지정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37ED8A-C831-422E-8E48-120943DE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48" y="2782062"/>
            <a:ext cx="387721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8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E7633-6668-4A67-BCD9-AFDD6F38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 </a:t>
            </a:r>
            <a:r>
              <a:rPr lang="ko-KR" altLang="en-US" dirty="0"/>
              <a:t>증강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532DCA-447F-4205-84F7-E633149E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2721554"/>
            <a:ext cx="3755136" cy="3672700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+mn-ea"/>
              </a:rPr>
              <a:t>- </a:t>
            </a:r>
            <a:r>
              <a:rPr lang="en-US" altLang="ko-KR" sz="1800" b="1" dirty="0" err="1">
                <a:latin typeface="+mn-ea"/>
              </a:rPr>
              <a:t>imgaug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라이브러리</a:t>
            </a: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n-ea"/>
              </a:rPr>
              <a:t>imgaug</a:t>
            </a:r>
            <a:r>
              <a:rPr lang="ko-KR" altLang="en-US" sz="1500" dirty="0">
                <a:latin typeface="+mn-ea"/>
              </a:rPr>
              <a:t>는 이미지를 증강해주는 효과를 가지고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n-ea"/>
              </a:rPr>
              <a:t>Imgaug</a:t>
            </a:r>
            <a:r>
              <a:rPr lang="ko-KR" altLang="en-US" sz="1500" dirty="0">
                <a:latin typeface="+mn-ea"/>
              </a:rPr>
              <a:t>의 가장 좋은 점은 단순히 데이터를 회전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노이즈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확대 등을 할 수 있을 뿐더러 </a:t>
            </a:r>
            <a:r>
              <a:rPr lang="en-US" altLang="ko-KR" sz="1500" dirty="0">
                <a:latin typeface="+mn-ea"/>
              </a:rPr>
              <a:t>anchor box, </a:t>
            </a:r>
            <a:r>
              <a:rPr lang="en-US" altLang="ko-KR" sz="1500" dirty="0" err="1">
                <a:latin typeface="+mn-ea"/>
              </a:rPr>
              <a:t>heatmeaps</a:t>
            </a:r>
            <a:r>
              <a:rPr lang="en-US" altLang="ko-KR" sz="1500" dirty="0">
                <a:latin typeface="+mn-ea"/>
              </a:rPr>
              <a:t>, </a:t>
            </a:r>
            <a:r>
              <a:rPr lang="en-US" altLang="ko-KR" sz="1500" dirty="0" err="1">
                <a:latin typeface="+mn-ea"/>
              </a:rPr>
              <a:t>seg.Maps</a:t>
            </a:r>
            <a:r>
              <a:rPr lang="en-US" altLang="ko-KR" sz="1500" dirty="0">
                <a:latin typeface="+mn-ea"/>
              </a:rPr>
              <a:t>, </a:t>
            </a:r>
            <a:r>
              <a:rPr lang="en-US" altLang="ko-KR" sz="1500" dirty="0" err="1">
                <a:latin typeface="+mn-ea"/>
              </a:rPr>
              <a:t>Keypoints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등도 적용할 수 있다는 점이다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+mn-ea"/>
            </a:endParaRPr>
          </a:p>
          <a:p>
            <a:r>
              <a:rPr lang="en-US" altLang="ko-KR" sz="1500" b="1" dirty="0">
                <a:latin typeface="+mn-ea"/>
              </a:rPr>
              <a:t>-  </a:t>
            </a:r>
            <a:r>
              <a:rPr lang="ko-KR" altLang="en-US" sz="1500" b="1" dirty="0">
                <a:latin typeface="+mn-ea"/>
              </a:rPr>
              <a:t>설치 방법</a:t>
            </a: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444444"/>
                </a:solidFill>
                <a:effectLst/>
                <a:latin typeface="Menlo"/>
              </a:rPr>
              <a:t>pip install six </a:t>
            </a:r>
            <a:r>
              <a:rPr lang="en-US" altLang="ko-KR" sz="1500" b="0" i="0" dirty="0" err="1">
                <a:solidFill>
                  <a:srgbClr val="444444"/>
                </a:solidFill>
                <a:effectLst/>
                <a:latin typeface="Menlo"/>
              </a:rPr>
              <a:t>numpy</a:t>
            </a:r>
            <a:r>
              <a:rPr lang="en-US" altLang="ko-KR" sz="1500" b="0" i="0" dirty="0">
                <a:solidFill>
                  <a:srgbClr val="444444"/>
                </a:solidFill>
                <a:effectLst/>
                <a:latin typeface="Menlo"/>
              </a:rPr>
              <a:t> </a:t>
            </a:r>
            <a:r>
              <a:rPr lang="en-US" altLang="ko-KR" sz="1500" b="0" i="0" dirty="0" err="1">
                <a:solidFill>
                  <a:srgbClr val="444444"/>
                </a:solidFill>
                <a:effectLst/>
                <a:latin typeface="Menlo"/>
              </a:rPr>
              <a:t>scipy</a:t>
            </a:r>
            <a:r>
              <a:rPr lang="en-US" altLang="ko-KR" sz="1500" b="0" i="0" dirty="0">
                <a:solidFill>
                  <a:srgbClr val="444444"/>
                </a:solidFill>
                <a:effectLst/>
                <a:latin typeface="Menlo"/>
              </a:rPr>
              <a:t> Pillow matplotlib scikit-image </a:t>
            </a:r>
            <a:r>
              <a:rPr lang="en-US" altLang="ko-KR" sz="1500" b="0" i="0" dirty="0" err="1">
                <a:solidFill>
                  <a:srgbClr val="444444"/>
                </a:solidFill>
                <a:effectLst/>
                <a:latin typeface="Menlo"/>
              </a:rPr>
              <a:t>opencv</a:t>
            </a:r>
            <a:r>
              <a:rPr lang="en-US" altLang="ko-KR" sz="1500" b="0" i="0" dirty="0">
                <a:solidFill>
                  <a:srgbClr val="444444"/>
                </a:solidFill>
                <a:effectLst/>
                <a:latin typeface="Menlo"/>
              </a:rPr>
              <a:t>-python </a:t>
            </a:r>
            <a:r>
              <a:rPr lang="en-US" altLang="ko-KR" sz="1500" b="0" i="0" dirty="0" err="1">
                <a:solidFill>
                  <a:srgbClr val="444444"/>
                </a:solidFill>
                <a:effectLst/>
                <a:latin typeface="Menlo"/>
              </a:rPr>
              <a:t>imageio</a:t>
            </a:r>
            <a:r>
              <a:rPr lang="en-US" altLang="ko-KR" sz="1500" b="0" i="0" dirty="0">
                <a:solidFill>
                  <a:srgbClr val="444444"/>
                </a:solidFill>
                <a:effectLst/>
                <a:latin typeface="Menlo"/>
              </a:rPr>
              <a:t> Shapely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44444"/>
                </a:solidFill>
                <a:latin typeface="Menlo"/>
              </a:rPr>
              <a:t>pip install </a:t>
            </a:r>
            <a:r>
              <a:rPr lang="en-US" altLang="ko-KR" sz="1500" dirty="0" err="1">
                <a:solidFill>
                  <a:srgbClr val="444444"/>
                </a:solidFill>
                <a:latin typeface="Menlo"/>
              </a:rPr>
              <a:t>imgaug</a:t>
            </a:r>
            <a:endParaRPr lang="en-US" altLang="ko-KR" sz="1500" dirty="0">
              <a:latin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DA485D-7D57-4547-B0CF-B7CE1A3A6C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데이터 증강</a:t>
            </a:r>
            <a:r>
              <a:rPr lang="en-US" altLang="ko-KR" sz="2400" dirty="0">
                <a:latin typeface="+mn-ea"/>
              </a:rPr>
              <a:t>(Data Augmentation)</a:t>
            </a:r>
            <a:r>
              <a:rPr lang="ko-KR" altLang="en-US" sz="2400" dirty="0">
                <a:latin typeface="+mn-ea"/>
              </a:rPr>
              <a:t>은 적은 양의 데이터를 바탕으로 다양한 알고리즘을 통해 데이터의 양을 늘리는 기술이다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현실 문제를 해결하기 위해 기계학습 및 딥러닝 기법을 사용하는 경우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데이터 셋이 부족한 경우가 많다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데이터의 부족은 모델 학습 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데이터 셋의 특징을 잘 반영하지 못하는 것 이외에도 과소적합 및 과적합에 빠질 위험이 크다</a:t>
            </a: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49246727-3DA0-48E9-A1DC-F7D1BFCC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74973"/>
            <a:ext cx="4835774" cy="34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1F109-57AE-4B4C-B223-365DE582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imgaug</a:t>
            </a:r>
            <a:r>
              <a:rPr lang="ko-KR" altLang="en-US" dirty="0"/>
              <a:t> 사용 코드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C23E7-82E4-4572-A67B-ABF03481E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7002" y="5705221"/>
            <a:ext cx="2857995" cy="42062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← </a:t>
            </a:r>
            <a:r>
              <a:rPr lang="en-US" altLang="ko-KR" sz="1800" dirty="0" err="1"/>
              <a:t>imgaug</a:t>
            </a:r>
            <a:r>
              <a:rPr lang="ko-KR" altLang="en-US" sz="1800" dirty="0"/>
              <a:t>을 함수로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449E24-9911-40F3-A5F1-D5E70ADA6F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45920"/>
            <a:ext cx="3683622" cy="4479925"/>
          </a:xfrm>
        </p:spPr>
      </p:pic>
    </p:spTree>
    <p:extLst>
      <p:ext uri="{BB962C8B-B14F-4D97-AF65-F5344CB8AC3E}">
        <p14:creationId xmlns:p14="http://schemas.microsoft.com/office/powerpoint/2010/main" val="4588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F4F-8F74-4107-82D3-D02E042A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imgaug</a:t>
            </a:r>
            <a:r>
              <a:rPr lang="ko-KR" altLang="en-US" dirty="0"/>
              <a:t>로 증강시킨 방법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08DFA05E-D2AF-46AD-9828-56385A95C0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277761" cy="441931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AverageBlur</a:t>
            </a:r>
            <a:r>
              <a:rPr lang="en-US" altLang="ko-KR" sz="2500" dirty="0">
                <a:latin typeface="+mn-ea"/>
              </a:rPr>
              <a:t> : </a:t>
            </a:r>
            <a:r>
              <a:rPr lang="ko-KR" altLang="en-US" sz="2500" dirty="0">
                <a:latin typeface="+mn-ea"/>
              </a:rPr>
              <a:t>주변의 값의 평균을 계산하여 이미지를 흐리게 한다</a:t>
            </a:r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MedianBlur</a:t>
            </a:r>
            <a:r>
              <a:rPr lang="en-US" altLang="ko-KR" sz="2500" dirty="0">
                <a:latin typeface="+mn-ea"/>
              </a:rPr>
              <a:t> : </a:t>
            </a:r>
            <a:r>
              <a:rPr lang="ko-KR" altLang="en-US" sz="2500" dirty="0">
                <a:latin typeface="+mn-ea"/>
              </a:rPr>
              <a:t>주변의 값 중 </a:t>
            </a:r>
            <a:r>
              <a:rPr lang="ko-KR" altLang="en-US" sz="2500" dirty="0" err="1">
                <a:latin typeface="+mn-ea"/>
              </a:rPr>
              <a:t>중간값을</a:t>
            </a:r>
            <a:r>
              <a:rPr lang="ko-KR" altLang="en-US" sz="2500" dirty="0">
                <a:latin typeface="+mn-ea"/>
              </a:rPr>
              <a:t> 계산하여 이미지를 흐리게 한다</a:t>
            </a:r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Fliplr</a:t>
            </a:r>
            <a:r>
              <a:rPr lang="en-US" altLang="ko-KR" sz="2500" dirty="0">
                <a:latin typeface="+mn-ea"/>
              </a:rPr>
              <a:t> : </a:t>
            </a:r>
            <a:r>
              <a:rPr lang="ko-KR" altLang="en-US" sz="2500" dirty="0">
                <a:latin typeface="+mn-ea"/>
              </a:rPr>
              <a:t>좌우로 이미지를 뒤집는다</a:t>
            </a:r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GuassianBlur</a:t>
            </a:r>
            <a:r>
              <a:rPr lang="en-US" altLang="ko-KR" sz="2500" dirty="0">
                <a:latin typeface="+mn-ea"/>
              </a:rPr>
              <a:t> : </a:t>
            </a:r>
            <a:r>
              <a:rPr lang="ko-KR" altLang="en-US" sz="2500" dirty="0" err="1">
                <a:latin typeface="+mn-ea"/>
              </a:rPr>
              <a:t>가우시안</a:t>
            </a:r>
            <a:r>
              <a:rPr lang="ko-KR" altLang="en-US" sz="2500" dirty="0">
                <a:latin typeface="+mn-ea"/>
              </a:rPr>
              <a:t> 커널을 사용하여 이미지를 흐리게 한다</a:t>
            </a:r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</a:t>
            </a:r>
            <a:r>
              <a:rPr lang="en-US" altLang="ko-KR" sz="2500" dirty="0" err="1">
                <a:latin typeface="+mn-ea"/>
              </a:rPr>
              <a:t>AdditiveGuassianNoise</a:t>
            </a:r>
            <a:r>
              <a:rPr lang="en-US" altLang="ko-KR" sz="2500" dirty="0">
                <a:latin typeface="+mn-ea"/>
              </a:rPr>
              <a:t> : </a:t>
            </a:r>
            <a:r>
              <a:rPr lang="ko-KR" altLang="en-US" sz="2500" dirty="0">
                <a:latin typeface="+mn-ea"/>
              </a:rPr>
              <a:t>가우스 분포에서 요소별로 </a:t>
            </a:r>
            <a:r>
              <a:rPr lang="ko-KR" altLang="en-US" sz="2500" dirty="0" err="1">
                <a:latin typeface="+mn-ea"/>
              </a:rPr>
              <a:t>샘플링된</a:t>
            </a:r>
            <a:r>
              <a:rPr lang="ko-KR" altLang="en-US" sz="2500" dirty="0">
                <a:latin typeface="+mn-ea"/>
              </a:rPr>
              <a:t> 노이즈를 이미지에 추가한다</a:t>
            </a:r>
            <a:endParaRPr lang="en-US" altLang="ko-KR" sz="2500" dirty="0">
              <a:latin typeface="+mn-ea"/>
            </a:endParaRPr>
          </a:p>
          <a:p>
            <a:r>
              <a:rPr lang="en-US" altLang="ko-KR" sz="2500" dirty="0">
                <a:latin typeface="+mn-ea"/>
              </a:rPr>
              <a:t> Affine – scale : </a:t>
            </a:r>
            <a:r>
              <a:rPr lang="ko-KR" altLang="en-US" sz="2500" dirty="0">
                <a:latin typeface="+mn-ea"/>
              </a:rPr>
              <a:t>이미지를 </a:t>
            </a:r>
            <a:r>
              <a:rPr lang="en-US" altLang="ko-KR" sz="2500" dirty="0">
                <a:latin typeface="+mn-ea"/>
              </a:rPr>
              <a:t>x, y</a:t>
            </a:r>
            <a:r>
              <a:rPr lang="ko-KR" altLang="en-US" sz="2500" dirty="0">
                <a:latin typeface="+mn-ea"/>
              </a:rPr>
              <a:t>축으로 확대시킨다</a:t>
            </a:r>
            <a:endParaRPr lang="en-US" altLang="ko-KR" sz="2500" dirty="0">
              <a:latin typeface="+mn-ea"/>
            </a:endParaRPr>
          </a:p>
          <a:p>
            <a:pPr marL="0" indent="0">
              <a:buNone/>
            </a:pPr>
            <a:r>
              <a:rPr lang="en-US" altLang="ko-KR" sz="2500" dirty="0">
                <a:latin typeface="+mn-ea"/>
              </a:rPr>
              <a:t>               rotate : </a:t>
            </a:r>
            <a:r>
              <a:rPr lang="ko-KR" altLang="en-US" sz="2500" dirty="0">
                <a:latin typeface="+mn-ea"/>
              </a:rPr>
              <a:t>이미지를 회전시킨다</a:t>
            </a:r>
            <a:endParaRPr lang="en-US" altLang="ko-KR" sz="2500" dirty="0">
              <a:latin typeface="+mn-ea"/>
            </a:endParaRPr>
          </a:p>
          <a:p>
            <a:pPr marL="0" indent="0">
              <a:buNone/>
            </a:pPr>
            <a:r>
              <a:rPr lang="en-US" altLang="ko-KR" sz="2500" dirty="0">
                <a:latin typeface="+mn-ea"/>
              </a:rPr>
              <a:t>               shear : </a:t>
            </a:r>
            <a:r>
              <a:rPr lang="ko-KR" altLang="en-US" sz="2500" dirty="0">
                <a:latin typeface="+mn-ea"/>
              </a:rPr>
              <a:t>이미지를 자른다</a:t>
            </a:r>
            <a:endParaRPr lang="en-US" altLang="ko-KR" sz="2500" dirty="0">
              <a:latin typeface="+mn-ea"/>
            </a:endParaRPr>
          </a:p>
          <a:p>
            <a:pPr marL="0" indent="0">
              <a:buNone/>
            </a:pPr>
            <a:endParaRPr lang="en-US" altLang="ko-KR" sz="2500" dirty="0">
              <a:latin typeface="+mn-ea"/>
            </a:endParaRPr>
          </a:p>
          <a:p>
            <a:pPr marL="0" indent="0">
              <a:buNone/>
            </a:pPr>
            <a:r>
              <a:rPr lang="en-US" altLang="ko-KR" sz="2500" dirty="0">
                <a:latin typeface="+mn-ea"/>
              </a:rPr>
              <a:t>- </a:t>
            </a:r>
            <a:r>
              <a:rPr lang="ko-KR" altLang="en-US" sz="2500" dirty="0">
                <a:latin typeface="+mn-ea"/>
              </a:rPr>
              <a:t>이러한 증강 방법을 이미지 개수가 </a:t>
            </a:r>
            <a:r>
              <a:rPr lang="en-US" altLang="ko-KR" sz="2500" dirty="0">
                <a:latin typeface="+mn-ea"/>
              </a:rPr>
              <a:t>3000</a:t>
            </a:r>
            <a:r>
              <a:rPr lang="ko-KR" altLang="en-US" sz="2500" dirty="0">
                <a:latin typeface="+mn-ea"/>
              </a:rPr>
              <a:t>개 이하인 클래스의 이미지를 </a:t>
            </a:r>
            <a:r>
              <a:rPr lang="en-US" altLang="ko-KR" sz="2500" dirty="0">
                <a:latin typeface="+mn-ea"/>
              </a:rPr>
              <a:t>3000</a:t>
            </a:r>
            <a:r>
              <a:rPr lang="ko-KR" altLang="en-US" sz="2500" dirty="0">
                <a:latin typeface="+mn-ea"/>
              </a:rPr>
              <a:t>개 이상 될 때까지 반복한다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763D3-C268-42A9-BC01-E40F3AD7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61" y="1481328"/>
            <a:ext cx="3386259" cy="3442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EF00D5-2B25-4EEF-BEA1-3CA676A60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49" y="2313941"/>
            <a:ext cx="5915851" cy="4544059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0481405C-A2A3-4F7E-9ACD-3B773CEB29D0}"/>
              </a:ext>
            </a:extLst>
          </p:cNvPr>
          <p:cNvSpPr txBox="1">
            <a:spLocks/>
          </p:cNvSpPr>
          <p:nvPr/>
        </p:nvSpPr>
        <p:spPr>
          <a:xfrm>
            <a:off x="3258945" y="6291072"/>
            <a:ext cx="3017204" cy="390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CR, CHEST</a:t>
            </a:r>
            <a:r>
              <a:rPr lang="ko-KR" altLang="en-US" sz="1800" dirty="0"/>
              <a:t>를 증강한 사진 →</a:t>
            </a:r>
          </a:p>
        </p:txBody>
      </p:sp>
    </p:spTree>
    <p:extLst>
      <p:ext uri="{BB962C8B-B14F-4D97-AF65-F5344CB8AC3E}">
        <p14:creationId xmlns:p14="http://schemas.microsoft.com/office/powerpoint/2010/main" val="21981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D3D66-7DCE-492F-88AD-D0C682B3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ImageDataGenerator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C905D-D8C0-4EF6-BBB5-417447857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4200" y="1552194"/>
            <a:ext cx="3432049" cy="420624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- </a:t>
            </a:r>
            <a:r>
              <a:rPr lang="en-US" altLang="ko-KR" sz="2000" b="1" dirty="0" err="1"/>
              <a:t>ImageDataGenerator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사용법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69AEFC-3A4E-46DB-BE4E-47CECFAF01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2043684"/>
            <a:ext cx="6400800" cy="1783080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 </a:t>
            </a:r>
            <a:r>
              <a:rPr lang="ko-KR" altLang="en-US" sz="1800" dirty="0"/>
              <a:t>앞서 </a:t>
            </a:r>
            <a:r>
              <a:rPr lang="en-US" altLang="ko-KR" sz="1800" dirty="0" err="1"/>
              <a:t>imgaug</a:t>
            </a:r>
            <a:r>
              <a:rPr lang="ko-KR" altLang="en-US" sz="1800" dirty="0"/>
              <a:t>과 마찬가지로 데이터를 증강시키는 </a:t>
            </a:r>
            <a:r>
              <a:rPr lang="en-US" altLang="ko-KR" sz="1800" dirty="0" err="1"/>
              <a:t>keras</a:t>
            </a:r>
            <a:r>
              <a:rPr lang="ko-KR" altLang="en-US" sz="1800" dirty="0"/>
              <a:t>에서 지원하는</a:t>
            </a:r>
            <a:r>
              <a:rPr lang="en-US" altLang="ko-KR" sz="1800" dirty="0"/>
              <a:t> </a:t>
            </a:r>
            <a:r>
              <a:rPr lang="ko-KR" altLang="en-US" sz="1800" dirty="0">
                <a:latin typeface="+mn-ea"/>
              </a:rPr>
              <a:t>객체이다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Nanum Barun Gothic"/>
              </a:rPr>
              <a:t>이미지를 사용할 때마다 임의로 변형을 가함으로써 마치 훨씬 더 많은 이미지를 보고 공부하는 것과 같은 학습 효과를 내게 하는 방법이다</a:t>
            </a:r>
            <a:endParaRPr lang="en-US" altLang="ko-KR" sz="1800" dirty="0">
              <a:solidFill>
                <a:srgbClr val="000000"/>
              </a:solidFill>
              <a:latin typeface="Nanum Barun Gothic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8DFB70BE-702D-48B0-A905-1CB5B05F456C}"/>
              </a:ext>
            </a:extLst>
          </p:cNvPr>
          <p:cNvSpPr txBox="1">
            <a:spLocks/>
          </p:cNvSpPr>
          <p:nvPr/>
        </p:nvSpPr>
        <p:spPr>
          <a:xfrm>
            <a:off x="533400" y="4389120"/>
            <a:ext cx="6400800" cy="1920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800" dirty="0"/>
              <a:t>학습 도중에 이미지에 임의 변형 및 정규화 적용이 가능</a:t>
            </a:r>
            <a:endParaRPr lang="en-US" altLang="ko-KR" sz="3800" dirty="0"/>
          </a:p>
          <a:p>
            <a:pPr marL="0" indent="0">
              <a:buFont typeface="Wingdings 3" pitchFamily="18" charset="2"/>
              <a:buNone/>
            </a:pPr>
            <a:r>
              <a:rPr lang="en-US" altLang="ko-KR" sz="3800" dirty="0"/>
              <a:t> </a:t>
            </a:r>
            <a:r>
              <a:rPr lang="ko-KR" altLang="en-US" sz="3800" dirty="0"/>
              <a:t> </a:t>
            </a:r>
            <a:endParaRPr lang="en-US" altLang="ko-KR" sz="3800" dirty="0"/>
          </a:p>
          <a:p>
            <a:r>
              <a:rPr lang="ko-KR" altLang="en-US" sz="3800" dirty="0">
                <a:solidFill>
                  <a:srgbClr val="000000"/>
                </a:solidFill>
                <a:latin typeface="Nanum Barun Gothic"/>
              </a:rPr>
              <a:t>변형된 이미지를 배치 단위로 불러올 수 있는 </a:t>
            </a:r>
            <a:r>
              <a:rPr lang="en-US" altLang="ko-KR" sz="3800" dirty="0">
                <a:solidFill>
                  <a:srgbClr val="000000"/>
                </a:solidFill>
                <a:latin typeface="Nanum Barun Gothic"/>
              </a:rPr>
              <a:t>generator</a:t>
            </a:r>
            <a:r>
              <a:rPr lang="ko-KR" altLang="en-US" sz="3800" dirty="0">
                <a:solidFill>
                  <a:srgbClr val="000000"/>
                </a:solidFill>
                <a:latin typeface="Nanum Barun Gothic"/>
              </a:rPr>
              <a:t> 생성 가능</a:t>
            </a:r>
            <a:endParaRPr lang="en-US" altLang="ko-KR" sz="3800" dirty="0">
              <a:solidFill>
                <a:srgbClr val="000000"/>
              </a:solidFill>
              <a:latin typeface="Nanum Barun Gothic"/>
            </a:endParaRP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generator</a:t>
            </a:r>
            <a:r>
              <a:rPr lang="ko-KR" altLang="en-US" sz="3200" dirty="0">
                <a:solidFill>
                  <a:srgbClr val="000000"/>
                </a:solidFill>
                <a:latin typeface="Nanum Barun Gothic"/>
              </a:rPr>
              <a:t>를 생성할 때 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flow(data, labels), </a:t>
            </a:r>
            <a:r>
              <a:rPr lang="en-US" altLang="ko-KR" sz="3200" dirty="0" err="1">
                <a:solidFill>
                  <a:srgbClr val="000000"/>
                </a:solidFill>
                <a:latin typeface="Nanum Barun Gothic"/>
              </a:rPr>
              <a:t>flow_from_directory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(directory) </a:t>
            </a:r>
            <a:r>
              <a:rPr lang="ko-KR" altLang="en-US" sz="3200" dirty="0">
                <a:solidFill>
                  <a:srgbClr val="000000"/>
                </a:solidFill>
                <a:latin typeface="Nanum Barun Gothic"/>
              </a:rPr>
              <a:t>이 두 가지 함수를 사용한다</a:t>
            </a:r>
            <a:endParaRPr lang="en-US" altLang="ko-KR" sz="3200" dirty="0">
              <a:solidFill>
                <a:srgbClr val="000000"/>
              </a:solidFill>
              <a:latin typeface="Nanum Barun Gothic"/>
            </a:endParaRPr>
          </a:p>
          <a:p>
            <a:pPr lvl="1"/>
            <a:r>
              <a:rPr lang="en-US" altLang="ko-KR" sz="3200" dirty="0" err="1">
                <a:solidFill>
                  <a:srgbClr val="000000"/>
                </a:solidFill>
                <a:latin typeface="Nanum Barun Gothic"/>
              </a:rPr>
              <a:t>fit_generator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, </a:t>
            </a:r>
            <a:r>
              <a:rPr lang="en-US" altLang="ko-KR" sz="3200" dirty="0" err="1">
                <a:solidFill>
                  <a:srgbClr val="000000"/>
                </a:solidFill>
                <a:latin typeface="Nanum Barun Gothic"/>
              </a:rPr>
              <a:t>evaluate_generator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Nanum Barun Gothic"/>
              </a:rPr>
              <a:t>함수를 이용하여 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generator</a:t>
            </a:r>
            <a:r>
              <a:rPr lang="ko-KR" altLang="en-US" sz="3200" dirty="0">
                <a:solidFill>
                  <a:srgbClr val="000000"/>
                </a:solidFill>
                <a:latin typeface="Nanum Barun Gothic"/>
              </a:rPr>
              <a:t>로 이미지를 불러와서 모델을 학습시킬 수 있다</a:t>
            </a:r>
            <a:r>
              <a:rPr lang="en-US" altLang="ko-KR" sz="3200" dirty="0">
                <a:solidFill>
                  <a:srgbClr val="000000"/>
                </a:solidFill>
                <a:latin typeface="Nanum Barun Gothic"/>
              </a:rPr>
              <a:t>.</a:t>
            </a:r>
          </a:p>
          <a:p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E5A747B-C606-4E53-98D2-EBEB4C7E431C}"/>
              </a:ext>
            </a:extLst>
          </p:cNvPr>
          <p:cNvSpPr txBox="1">
            <a:spLocks/>
          </p:cNvSpPr>
          <p:nvPr/>
        </p:nvSpPr>
        <p:spPr>
          <a:xfrm>
            <a:off x="533400" y="1552194"/>
            <a:ext cx="3169920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-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ImageDataGenerator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1A0FA7D-0A92-4B01-B645-9ADF06D2F9CE}"/>
              </a:ext>
            </a:extLst>
          </p:cNvPr>
          <p:cNvSpPr txBox="1">
            <a:spLocks/>
          </p:cNvSpPr>
          <p:nvPr/>
        </p:nvSpPr>
        <p:spPr>
          <a:xfrm>
            <a:off x="533399" y="3897630"/>
            <a:ext cx="3169921" cy="420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-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ImageDataGenerator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역할</a:t>
            </a: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6856B71-1847-4BFB-BA2E-C865A8C87500}"/>
              </a:ext>
            </a:extLst>
          </p:cNvPr>
          <p:cNvSpPr txBox="1">
            <a:spLocks/>
          </p:cNvSpPr>
          <p:nvPr/>
        </p:nvSpPr>
        <p:spPr>
          <a:xfrm>
            <a:off x="6934200" y="2043684"/>
            <a:ext cx="5044440" cy="4265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-KR" sz="1800" dirty="0" err="1">
                <a:latin typeface="+mn-ea"/>
              </a:rPr>
              <a:t>ImageDataGenerator</a:t>
            </a:r>
            <a:r>
              <a:rPr lang="ko-KR" altLang="en-US" sz="1800" dirty="0">
                <a:latin typeface="+mn-ea"/>
              </a:rPr>
              <a:t>로 이미지 생성기를 만들어 이미지를 어떠한 방법으로 증강시킬지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전처리를 어떻게 할지를 파라미터로 전한다</a:t>
            </a:r>
            <a:endParaRPr lang="en-US" altLang="ko-KR" sz="1800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데이터셋을 </a:t>
            </a:r>
            <a:r>
              <a:rPr lang="en-US" altLang="ko-KR" sz="1400" dirty="0">
                <a:latin typeface="+mn-ea"/>
              </a:rPr>
              <a:t>train set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test set</a:t>
            </a:r>
            <a:r>
              <a:rPr lang="ko-KR" altLang="en-US" sz="1400" dirty="0">
                <a:latin typeface="+mn-ea"/>
              </a:rPr>
              <a:t>으로 나눈다</a:t>
            </a:r>
            <a:endParaRPr lang="en-US" altLang="ko-KR" sz="1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생성한 이미지 생성기에서 </a:t>
            </a:r>
            <a:r>
              <a:rPr lang="en-US" altLang="ko-KR" sz="1800" dirty="0">
                <a:latin typeface="+mn-ea"/>
              </a:rPr>
              <a:t>flow </a:t>
            </a:r>
            <a:r>
              <a:rPr lang="ko-KR" altLang="en-US" sz="1800" dirty="0">
                <a:latin typeface="+mn-ea"/>
              </a:rPr>
              <a:t>또는 </a:t>
            </a:r>
            <a:r>
              <a:rPr lang="en-US" altLang="ko-KR" sz="1800" dirty="0" err="1">
                <a:latin typeface="+mn-ea"/>
              </a:rPr>
              <a:t>flow_from_directory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함수를 사용하여 </a:t>
            </a:r>
            <a:r>
              <a:rPr lang="en-US" altLang="ko-KR" sz="1800" dirty="0" err="1">
                <a:latin typeface="+mn-ea"/>
              </a:rPr>
              <a:t>ImageDataGenerator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객체의 실제 데이터를 채워준다</a:t>
            </a:r>
            <a:endParaRPr lang="en-US" altLang="ko-KR" sz="1800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데이터를 불러올 때 앞서 정의한 파라미터로 전처리를 한다</a:t>
            </a:r>
            <a:endParaRPr lang="en-US" altLang="ko-KR" sz="1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마지막으로 </a:t>
            </a:r>
            <a:r>
              <a:rPr lang="en-US" altLang="ko-KR" sz="1800" dirty="0" err="1">
                <a:latin typeface="+mn-ea"/>
              </a:rPr>
              <a:t>fit_generator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함수를 실행함으로써 </a:t>
            </a:r>
            <a:r>
              <a:rPr lang="en-US" altLang="ko-KR" sz="1800" dirty="0">
                <a:latin typeface="+mn-ea"/>
              </a:rPr>
              <a:t>fitting</a:t>
            </a:r>
            <a:r>
              <a:rPr lang="ko-KR" altLang="en-US" sz="1800" dirty="0">
                <a:latin typeface="+mn-ea"/>
              </a:rPr>
              <a:t>이 이루어진다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전 과정에서 </a:t>
            </a:r>
            <a:r>
              <a:rPr lang="en-US" altLang="ko-KR" sz="1400" dirty="0" err="1">
                <a:latin typeface="+mn-ea"/>
              </a:rPr>
              <a:t>flow_from_directory</a:t>
            </a:r>
            <a:r>
              <a:rPr lang="ko-KR" altLang="en-US" sz="1400" dirty="0">
                <a:latin typeface="+mn-ea"/>
              </a:rPr>
              <a:t>를 사용한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파라미터로 준 경로에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별로 </a:t>
            </a:r>
            <a:r>
              <a:rPr lang="en-US" altLang="ko-KR" sz="1400" dirty="0">
                <a:latin typeface="+mn-ea"/>
              </a:rPr>
              <a:t>directory</a:t>
            </a:r>
            <a:r>
              <a:rPr lang="ko-KR" altLang="en-US" sz="1400" dirty="0">
                <a:latin typeface="+mn-ea"/>
              </a:rPr>
              <a:t>를 만들고 그 </a:t>
            </a:r>
            <a:r>
              <a:rPr lang="en-US" altLang="ko-KR" sz="1400" dirty="0">
                <a:latin typeface="+mn-ea"/>
              </a:rPr>
              <a:t>directory </a:t>
            </a:r>
            <a:r>
              <a:rPr lang="ko-KR" altLang="en-US" sz="1400" dirty="0">
                <a:latin typeface="+mn-ea"/>
              </a:rPr>
              <a:t>밑에 이미지를 넣어주게 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알아서 </a:t>
            </a:r>
            <a:r>
              <a:rPr lang="en-US" altLang="ko-KR" sz="1400" dirty="0">
                <a:latin typeface="+mn-ea"/>
              </a:rPr>
              <a:t>labeling</a:t>
            </a:r>
            <a:r>
              <a:rPr lang="ko-KR" altLang="en-US" sz="1400" dirty="0">
                <a:latin typeface="+mn-ea"/>
              </a:rPr>
              <a:t>을 하는 기능도 있다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705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CD382-46F3-45D0-8864-3D19FE1C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코드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9BB4C-D9FA-4AB9-BDC0-2CF9D52D4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8262" y="1563074"/>
            <a:ext cx="3788665" cy="352099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700" dirty="0"/>
              <a:t>Train set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ImageDataGenerator</a:t>
            </a:r>
            <a:r>
              <a:rPr lang="en-US" altLang="ko-KR" sz="1700" dirty="0"/>
              <a:t> (</a:t>
            </a:r>
            <a:r>
              <a:rPr lang="ko-KR" altLang="en-US" sz="1700" dirty="0"/>
              <a:t>이미지 </a:t>
            </a:r>
            <a:r>
              <a:rPr lang="ko-KR" altLang="en-US" sz="1700" dirty="0" err="1"/>
              <a:t>생성기</a:t>
            </a:r>
            <a:r>
              <a:rPr lang="en-US" altLang="ko-KR" sz="1700" dirty="0"/>
              <a:t>)</a:t>
            </a:r>
            <a:r>
              <a:rPr lang="ko-KR" altLang="en-US" sz="1700" dirty="0"/>
              <a:t>에서 이미지를 회전</a:t>
            </a:r>
            <a:r>
              <a:rPr lang="en-US" altLang="ko-KR" sz="1700" dirty="0"/>
              <a:t>, </a:t>
            </a:r>
            <a:r>
              <a:rPr lang="ko-KR" altLang="en-US" sz="1700" dirty="0"/>
              <a:t>밝기 조절</a:t>
            </a:r>
            <a:r>
              <a:rPr lang="en-US" altLang="ko-KR" sz="1700" dirty="0"/>
              <a:t>, </a:t>
            </a:r>
            <a:r>
              <a:rPr lang="ko-KR" altLang="en-US" sz="1700" dirty="0"/>
              <a:t>자르기</a:t>
            </a:r>
            <a:r>
              <a:rPr lang="en-US" altLang="ko-KR" sz="1700" dirty="0"/>
              <a:t>, </a:t>
            </a:r>
            <a:r>
              <a:rPr lang="ko-KR" altLang="en-US" sz="1700" dirty="0"/>
              <a:t>확대 및 축소 등의 이미지 증강을 하며</a:t>
            </a:r>
            <a:r>
              <a:rPr lang="en-US" altLang="ko-KR" sz="1700" dirty="0"/>
              <a:t>, 75%</a:t>
            </a:r>
            <a:r>
              <a:rPr lang="ko-KR" altLang="en-US" sz="1700" dirty="0"/>
              <a:t>의 </a:t>
            </a:r>
            <a:r>
              <a:rPr lang="en-US" altLang="ko-KR" sz="1700" dirty="0"/>
              <a:t>train set</a:t>
            </a:r>
            <a:r>
              <a:rPr lang="ko-KR" altLang="en-US" sz="1700" dirty="0"/>
              <a:t>의 데이터와 </a:t>
            </a:r>
            <a:r>
              <a:rPr lang="en-US" altLang="ko-KR" sz="1700" dirty="0"/>
              <a:t>25%</a:t>
            </a:r>
            <a:r>
              <a:rPr lang="ko-KR" altLang="en-US" sz="1700" dirty="0"/>
              <a:t>의 </a:t>
            </a:r>
            <a:r>
              <a:rPr lang="en-US" altLang="ko-KR" sz="1700" dirty="0"/>
              <a:t>test set</a:t>
            </a:r>
            <a:r>
              <a:rPr lang="ko-KR" altLang="en-US" sz="1700" dirty="0"/>
              <a:t>의 데이터로 나눴으며</a:t>
            </a:r>
            <a:r>
              <a:rPr lang="en-US" altLang="ko-KR" sz="1700" dirty="0"/>
              <a:t>, </a:t>
            </a:r>
            <a:r>
              <a:rPr lang="ko-KR" altLang="en-US" sz="1700" dirty="0"/>
              <a:t>마지막으로 모델에 맞는 전처리까지 하는 객체를 생성했다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endParaRPr lang="en-US" altLang="ko-KR" sz="1700" dirty="0"/>
          </a:p>
          <a:p>
            <a:pPr marL="285750" indent="-285750">
              <a:buFontTx/>
              <a:buChar char="-"/>
            </a:pPr>
            <a:r>
              <a:rPr lang="en-US" altLang="ko-KR" sz="1700" dirty="0"/>
              <a:t>Test set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ImageDataGenerator</a:t>
            </a:r>
            <a:r>
              <a:rPr lang="en-US" altLang="ko-KR" sz="1700" dirty="0"/>
              <a:t> (</a:t>
            </a:r>
            <a:r>
              <a:rPr lang="ko-KR" altLang="en-US" sz="1700" dirty="0"/>
              <a:t>이미지 </a:t>
            </a:r>
            <a:r>
              <a:rPr lang="ko-KR" altLang="en-US" sz="1700" dirty="0" err="1"/>
              <a:t>생성기</a:t>
            </a:r>
            <a:r>
              <a:rPr lang="en-US" altLang="ko-KR" sz="1700" dirty="0"/>
              <a:t>)</a:t>
            </a:r>
            <a:r>
              <a:rPr lang="ko-KR" altLang="en-US" sz="1700" dirty="0"/>
              <a:t>에서는 이미지 증강이 </a:t>
            </a:r>
            <a:r>
              <a:rPr lang="ko-KR" altLang="en-US" sz="1700" dirty="0" err="1"/>
              <a:t>필요없으므로</a:t>
            </a:r>
            <a:r>
              <a:rPr lang="ko-KR" altLang="en-US" sz="1700" dirty="0"/>
              <a:t> 똑같이 나누고</a:t>
            </a:r>
            <a:r>
              <a:rPr lang="en-US" altLang="ko-KR" sz="1700" dirty="0"/>
              <a:t>, </a:t>
            </a:r>
            <a:r>
              <a:rPr lang="ko-KR" altLang="en-US" sz="1700" dirty="0"/>
              <a:t>전처리만 하는 객체 생성했다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0BA2178-07CC-4553-99C4-BC77B346FB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86" y="1481328"/>
            <a:ext cx="3953427" cy="278567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456342-9A12-4CDB-A0EC-73169162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" y="2792946"/>
            <a:ext cx="3953428" cy="4065054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242ECD74-09F9-4BF2-BB09-9EEA1943A1B9}"/>
              </a:ext>
            </a:extLst>
          </p:cNvPr>
          <p:cNvSpPr txBox="1">
            <a:spLocks/>
          </p:cNvSpPr>
          <p:nvPr/>
        </p:nvSpPr>
        <p:spPr>
          <a:xfrm>
            <a:off x="4119286" y="4384778"/>
            <a:ext cx="4119287" cy="247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Train set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 err="1">
                <a:latin typeface="+mn-ea"/>
              </a:rPr>
              <a:t>ImageDataGenerator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 </a:t>
            </a:r>
            <a:r>
              <a:rPr lang="ko-KR" altLang="en-US" dirty="0" err="1">
                <a:latin typeface="+mn-ea"/>
              </a:rPr>
              <a:t>생성기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 err="1">
                <a:latin typeface="+mn-ea"/>
              </a:rPr>
              <a:t>flow_from_directory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함수를 사용하여 실제 데이터를 채워주고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batch_size</a:t>
            </a:r>
            <a:r>
              <a:rPr lang="ko-KR" altLang="en-US" dirty="0">
                <a:latin typeface="+mn-ea"/>
              </a:rPr>
              <a:t>만큼의 랜덤하게 변형된 학습 데이터를 만들어 준다</a:t>
            </a:r>
            <a:r>
              <a:rPr lang="en-US" altLang="ko-KR" dirty="0">
                <a:latin typeface="+mn-ea"/>
              </a:rPr>
              <a:t>.</a:t>
            </a:r>
            <a:br>
              <a:rPr lang="ko-KR" altLang="en-US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Test set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 err="1">
                <a:latin typeface="+mn-ea"/>
              </a:rPr>
              <a:t>ImageDataGenerator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이미지 </a:t>
            </a:r>
            <a:r>
              <a:rPr lang="ko-KR" altLang="en-US" dirty="0" err="1">
                <a:latin typeface="+mn-ea"/>
              </a:rPr>
              <a:t>생성기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에서도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flow_from_directory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함수를 사용하여 실제 데이터를 채워주고</a:t>
            </a:r>
            <a:r>
              <a:rPr lang="en-US" altLang="ko-KR" dirty="0">
                <a:latin typeface="+mn-ea"/>
              </a:rPr>
              <a:t>, train set</a:t>
            </a:r>
            <a:r>
              <a:rPr lang="ko-KR" altLang="en-US" dirty="0">
                <a:latin typeface="+mn-ea"/>
              </a:rPr>
              <a:t>과 마찬가지로 그 데이터에 관한 내용을 설정한다</a:t>
            </a:r>
            <a:r>
              <a:rPr lang="en-US" altLang="ko-KR" dirty="0">
                <a:latin typeface="+mn-ea"/>
              </a:rPr>
              <a:t>. Train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set</a:t>
            </a:r>
            <a:r>
              <a:rPr lang="ko-KR" altLang="en-US" dirty="0">
                <a:latin typeface="+mn-ea"/>
              </a:rPr>
              <a:t>과 다른 것은 </a:t>
            </a:r>
            <a:r>
              <a:rPr lang="en-US" altLang="ko-KR" dirty="0">
                <a:latin typeface="+mn-ea"/>
              </a:rPr>
              <a:t>subset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validation</a:t>
            </a:r>
            <a:r>
              <a:rPr lang="ko-KR" altLang="en-US" dirty="0">
                <a:latin typeface="+mn-ea"/>
              </a:rPr>
              <a:t>으로 설정하는 것이다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27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CD382-46F3-45D0-8864-3D19FE1C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코드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9BB4C-D9FA-4AB9-BDC0-2CF9D52D4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8762" y="1715119"/>
            <a:ext cx="3788665" cy="3793511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steps_per_epoch</a:t>
            </a:r>
            <a:r>
              <a:rPr lang="ko-KR" altLang="en-US" sz="1800" dirty="0">
                <a:latin typeface="+mn-ea"/>
              </a:rPr>
              <a:t>은 한번 </a:t>
            </a:r>
            <a:r>
              <a:rPr lang="en-US" altLang="ko-KR" sz="1800" dirty="0">
                <a:latin typeface="+mn-ea"/>
              </a:rPr>
              <a:t>epoch </a:t>
            </a:r>
            <a:r>
              <a:rPr lang="ko-KR" altLang="en-US" sz="1800" dirty="0">
                <a:latin typeface="+mn-ea"/>
              </a:rPr>
              <a:t>돌 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데이터를 몇 번 볼 것인가를 정해준다</a:t>
            </a:r>
            <a:r>
              <a:rPr lang="en-US" altLang="ko-KR" sz="1800" dirty="0">
                <a:latin typeface="+mn-ea"/>
              </a:rPr>
              <a:t>. </a:t>
            </a:r>
            <a:r>
              <a:rPr lang="en-US" altLang="ko-KR" sz="1800" b="1" dirty="0">
                <a:latin typeface="+mn-ea"/>
              </a:rPr>
              <a:t>[</a:t>
            </a:r>
            <a:r>
              <a:rPr lang="ko-KR" altLang="en-US" sz="1800" b="1" dirty="0">
                <a:latin typeface="+mn-ea"/>
              </a:rPr>
              <a:t>트레이닝 데이터 수</a:t>
            </a:r>
            <a:r>
              <a:rPr lang="en-US" altLang="ko-KR" sz="1800" b="1" dirty="0">
                <a:latin typeface="+mn-ea"/>
              </a:rPr>
              <a:t>/</a:t>
            </a:r>
            <a:r>
              <a:rPr lang="ko-KR" altLang="en-US" sz="1800" b="1" dirty="0">
                <a:latin typeface="+mn-ea"/>
              </a:rPr>
              <a:t>배치사이즈</a:t>
            </a:r>
            <a:r>
              <a:rPr lang="en-US" altLang="ko-KR" sz="1800" b="1" dirty="0">
                <a:latin typeface="+mn-ea"/>
              </a:rPr>
              <a:t>]</a:t>
            </a:r>
            <a:r>
              <a:rPr lang="ko-KR" altLang="en-US" sz="1800" dirty="0">
                <a:latin typeface="+mn-ea"/>
              </a:rPr>
              <a:t>를 사용하면 된다</a:t>
            </a:r>
            <a:endParaRPr lang="en-US" altLang="ko-KR" sz="18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validation_steps</a:t>
            </a:r>
            <a:r>
              <a:rPr lang="ko-KR" altLang="en-US" sz="1800" dirty="0">
                <a:latin typeface="+mn-ea"/>
              </a:rPr>
              <a:t>는 한 번 </a:t>
            </a:r>
            <a:r>
              <a:rPr lang="en-US" altLang="ko-KR" sz="1800" dirty="0">
                <a:latin typeface="+mn-ea"/>
              </a:rPr>
              <a:t>epoch </a:t>
            </a:r>
            <a:r>
              <a:rPr lang="ko-KR" altLang="en-US" sz="1800" dirty="0">
                <a:latin typeface="+mn-ea"/>
              </a:rPr>
              <a:t>돌 고난 후</a:t>
            </a:r>
            <a:r>
              <a:rPr lang="en-US" altLang="ko-KR" sz="1800" dirty="0">
                <a:latin typeface="+mn-ea"/>
              </a:rPr>
              <a:t>, validation set</a:t>
            </a:r>
            <a:r>
              <a:rPr lang="ko-KR" altLang="en-US" sz="1800" dirty="0">
                <a:latin typeface="+mn-ea"/>
              </a:rPr>
              <a:t>을 통해 </a:t>
            </a:r>
            <a:r>
              <a:rPr lang="en-US" altLang="ko-KR" sz="1800" dirty="0">
                <a:latin typeface="+mn-ea"/>
              </a:rPr>
              <a:t>validation accuracy</a:t>
            </a:r>
            <a:r>
              <a:rPr lang="ko-KR" altLang="en-US" sz="1800" dirty="0">
                <a:latin typeface="+mn-ea"/>
              </a:rPr>
              <a:t>를 측정할 때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validation set</a:t>
            </a:r>
            <a:r>
              <a:rPr lang="ko-KR" altLang="en-US" sz="1800" dirty="0">
                <a:latin typeface="+mn-ea"/>
              </a:rPr>
              <a:t>을 몇 번 볼 것인지를 정해준다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 때도 마찬가지로</a:t>
            </a:r>
            <a:r>
              <a:rPr lang="ko-KR" altLang="en-US" sz="1800" b="1" dirty="0">
                <a:latin typeface="+mn-ea"/>
              </a:rPr>
              <a:t> </a:t>
            </a:r>
            <a:r>
              <a:rPr lang="en-US" altLang="ko-KR" sz="1800" b="1" dirty="0">
                <a:latin typeface="+mn-ea"/>
              </a:rPr>
              <a:t>[validation data </a:t>
            </a:r>
            <a:r>
              <a:rPr lang="ko-KR" altLang="en-US" sz="1800" b="1" dirty="0">
                <a:latin typeface="+mn-ea"/>
              </a:rPr>
              <a:t>수</a:t>
            </a:r>
            <a:r>
              <a:rPr lang="en-US" altLang="ko-KR" sz="1800" b="1" dirty="0">
                <a:latin typeface="+mn-ea"/>
              </a:rPr>
              <a:t>/</a:t>
            </a:r>
            <a:r>
              <a:rPr lang="ko-KR" altLang="en-US" sz="1800" b="1" dirty="0">
                <a:latin typeface="+mn-ea"/>
              </a:rPr>
              <a:t>배치사이즈</a:t>
            </a:r>
            <a:r>
              <a:rPr lang="en-US" altLang="ko-KR" sz="1800" b="1" dirty="0">
                <a:latin typeface="+mn-ea"/>
              </a:rPr>
              <a:t>]</a:t>
            </a:r>
            <a:r>
              <a:rPr lang="ko-KR" altLang="en-US" sz="1800" dirty="0">
                <a:latin typeface="+mn-ea"/>
              </a:rPr>
              <a:t>를 사용하면 된다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747AA47-895D-48F1-A18D-722D0C6B09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2930"/>
            <a:ext cx="5233640" cy="3173607"/>
          </a:xfrm>
        </p:spPr>
      </p:pic>
    </p:spTree>
    <p:extLst>
      <p:ext uri="{BB962C8B-B14F-4D97-AF65-F5344CB8AC3E}">
        <p14:creationId xmlns:p14="http://schemas.microsoft.com/office/powerpoint/2010/main" val="307615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E3FC544D-7495-4EF4-84E5-56AF79A8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-6472" y="10"/>
            <a:ext cx="5699060" cy="6857982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2828925" y="0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3323" y="270735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Contents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20655" y="148245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01.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7020654" y="2091748"/>
            <a:ext cx="4074808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33832" y="2695083"/>
            <a:ext cx="6726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Impact" panose="020B0806030902050204" pitchFamily="34" charset="0"/>
                <a:ea typeface="HY견고딕" panose="02030600000101010101" pitchFamily="18" charset="-127"/>
              </a:rPr>
              <a:t>이미지 수집 및 처리 방법 및 학습 모델 소개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11546" y="2695083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02.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4711546" y="3308116"/>
            <a:ext cx="7188107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333833" y="3928933"/>
            <a:ext cx="6726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Impact" panose="020B0806030902050204" pitchFamily="34" charset="0"/>
                <a:ea typeface="HY견고딕" panose="02030600000101010101" pitchFamily="18" charset="-127"/>
              </a:rPr>
              <a:t>학습 결과 시각화 및 학습한 모델 성능 비교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84873" y="3928933"/>
            <a:ext cx="63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03.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4570084" y="4531893"/>
            <a:ext cx="7329569" cy="419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14622F-D237-48CD-B1C1-9F156DF49940}"/>
              </a:ext>
            </a:extLst>
          </p:cNvPr>
          <p:cNvSpPr/>
          <p:nvPr/>
        </p:nvSpPr>
        <p:spPr>
          <a:xfrm>
            <a:off x="4510604" y="5151028"/>
            <a:ext cx="5102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Impact" panose="020B0806030902050204" pitchFamily="34" charset="0"/>
                <a:ea typeface="HY견고딕" panose="02030600000101010101" pitchFamily="18" charset="-127"/>
              </a:rPr>
              <a:t>프로젝트의 문제점 및 개선 방안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7B322F-82B7-4DB4-B37B-07D149247DFE}"/>
              </a:ext>
            </a:extLst>
          </p:cNvPr>
          <p:cNvSpPr/>
          <p:nvPr/>
        </p:nvSpPr>
        <p:spPr>
          <a:xfrm>
            <a:off x="3854812" y="5151028"/>
            <a:ext cx="63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04.</a:t>
            </a:r>
            <a:endParaRPr lang="ko-KR" altLang="en-US" sz="28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8C0081-D01E-4462-982E-0908873A0E99}"/>
              </a:ext>
            </a:extLst>
          </p:cNvPr>
          <p:cNvSpPr/>
          <p:nvPr/>
        </p:nvSpPr>
        <p:spPr>
          <a:xfrm>
            <a:off x="7637255" y="1464800"/>
            <a:ext cx="3541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Impact" panose="020B0806030902050204" pitchFamily="34" charset="0"/>
                <a:ea typeface="HY견고딕" panose="02030600000101010101" pitchFamily="18" charset="-127"/>
              </a:rPr>
              <a:t>진행한 프로젝트 소개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28CC25-871D-4FED-BDB0-DEDDE1EB52E7}"/>
              </a:ext>
            </a:extLst>
          </p:cNvPr>
          <p:cNvCxnSpPr>
            <a:cxnSpLocks/>
          </p:cNvCxnSpPr>
          <p:nvPr/>
        </p:nvCxnSpPr>
        <p:spPr>
          <a:xfrm>
            <a:off x="3845778" y="5802536"/>
            <a:ext cx="556215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8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D5064-F34E-48E8-8B2C-53058433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78B2D-7366-4315-93E0-2AEA42652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399" y="2168434"/>
            <a:ext cx="4572002" cy="442237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모델 체크포인트 저장 </a:t>
            </a:r>
            <a:r>
              <a:rPr lang="en-US" altLang="ko-KR" sz="2000" dirty="0"/>
              <a:t>: </a:t>
            </a:r>
            <a:r>
              <a:rPr lang="ko-KR" altLang="en-US" sz="2000" dirty="0"/>
              <a:t>훈련하는 동안 어떤 지점에서 모델의 현재 가중치를 저장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조기 종료 </a:t>
            </a:r>
            <a:r>
              <a:rPr lang="en-US" altLang="ko-KR" sz="2000" b="1" dirty="0"/>
              <a:t>(early stopping) </a:t>
            </a:r>
            <a:r>
              <a:rPr lang="en-US" altLang="ko-KR" sz="2000" dirty="0"/>
              <a:t>: </a:t>
            </a:r>
            <a:r>
              <a:rPr lang="ko-KR" altLang="en-US" sz="2000" dirty="0"/>
              <a:t>검증 손실이 더 이상 향상되지 않을 때 훈련을 중지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훈련하는 동안 </a:t>
            </a:r>
            <a:r>
              <a:rPr lang="ko-KR" altLang="en-US" sz="2000" b="1" dirty="0" err="1"/>
              <a:t>하이퍼파라미터</a:t>
            </a:r>
            <a:r>
              <a:rPr lang="ko-KR" altLang="en-US" sz="2000" b="1" dirty="0"/>
              <a:t> 값을 동적으로 조정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옵티마이저의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학습률</a:t>
            </a:r>
            <a:r>
              <a:rPr lang="ko-KR" altLang="en-US" sz="2000" dirty="0"/>
              <a:t> 같은 경우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훈련과 검증 지표를 로그에 기록하거나 모델이 학습한 표현이 업데이트될 때마다 시각화 </a:t>
            </a:r>
            <a:r>
              <a:rPr lang="en-US" altLang="ko-KR" sz="2000" dirty="0"/>
              <a:t>: </a:t>
            </a:r>
            <a:r>
              <a:rPr lang="ko-KR" altLang="en-US" sz="2000" dirty="0"/>
              <a:t>진행 표시줄이 하나의 </a:t>
            </a:r>
            <a:r>
              <a:rPr lang="ko-KR" altLang="en-US" sz="2000" dirty="0" err="1"/>
              <a:t>콜백</a:t>
            </a:r>
            <a:endParaRPr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FCDC4-6D73-4321-BAF6-DCF2E368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" y="1898624"/>
            <a:ext cx="6400800" cy="4140927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 </a:t>
            </a:r>
            <a:r>
              <a:rPr lang="ko-KR" altLang="en-US" sz="2500" dirty="0" err="1"/>
              <a:t>콜백은</a:t>
            </a:r>
            <a:r>
              <a:rPr lang="ko-KR" altLang="en-US" sz="2500" dirty="0"/>
              <a:t> 모델의 </a:t>
            </a:r>
            <a:r>
              <a:rPr lang="en-US" altLang="ko-KR" sz="2500" dirty="0"/>
              <a:t>fit() </a:t>
            </a:r>
            <a:r>
              <a:rPr lang="ko-KR" altLang="en-US" sz="2500" dirty="0"/>
              <a:t>메서드가 호출될 때 전달되는 객체이다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en-US" altLang="ko-KR" sz="2500" dirty="0"/>
              <a:t> </a:t>
            </a:r>
            <a:r>
              <a:rPr lang="ko-KR" altLang="en-US" sz="2500" dirty="0"/>
              <a:t>훈련하는 동안 모델은 여러 지점에서 </a:t>
            </a:r>
            <a:r>
              <a:rPr lang="ko-KR" altLang="en-US" sz="2500" dirty="0" err="1"/>
              <a:t>콜백을</a:t>
            </a:r>
            <a:r>
              <a:rPr lang="ko-KR" altLang="en-US" sz="2500" dirty="0"/>
              <a:t> 호출한다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en-US" altLang="ko-KR" sz="2500" dirty="0"/>
              <a:t> </a:t>
            </a:r>
            <a:r>
              <a:rPr lang="ko-KR" altLang="en-US" sz="2500" dirty="0" err="1"/>
              <a:t>콜백은</a:t>
            </a:r>
            <a:r>
              <a:rPr lang="ko-KR" altLang="en-US" sz="2500" dirty="0"/>
              <a:t> 모델의 상태와 성능에 대한 모든 정보에 접근하고 훈련 중지</a:t>
            </a:r>
            <a:r>
              <a:rPr lang="en-US" altLang="ko-KR" sz="2500" dirty="0"/>
              <a:t>, </a:t>
            </a:r>
            <a:r>
              <a:rPr lang="ko-KR" altLang="en-US" sz="2500" dirty="0"/>
              <a:t>모델 저장</a:t>
            </a:r>
            <a:r>
              <a:rPr lang="en-US" altLang="ko-KR" sz="2500" dirty="0"/>
              <a:t>, </a:t>
            </a:r>
            <a:r>
              <a:rPr lang="ko-KR" altLang="en-US" sz="2500" dirty="0"/>
              <a:t>가중치 적재 또는 모델 상태 변경 등을 처리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51E52257-F29A-423F-BB35-CC64839668B7}"/>
              </a:ext>
            </a:extLst>
          </p:cNvPr>
          <p:cNvSpPr txBox="1">
            <a:spLocks/>
          </p:cNvSpPr>
          <p:nvPr/>
        </p:nvSpPr>
        <p:spPr>
          <a:xfrm>
            <a:off x="7010399" y="1614568"/>
            <a:ext cx="1919845" cy="55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/>
              <a:t>-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콜백</a:t>
            </a:r>
            <a:r>
              <a:rPr lang="ko-KR" altLang="en-US" sz="2800" b="1" dirty="0"/>
              <a:t> 종류</a:t>
            </a:r>
          </a:p>
        </p:txBody>
      </p:sp>
    </p:spTree>
    <p:extLst>
      <p:ext uri="{BB962C8B-B14F-4D97-AF65-F5344CB8AC3E}">
        <p14:creationId xmlns:p14="http://schemas.microsoft.com/office/powerpoint/2010/main" val="281877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C0B32-9677-441C-B4D8-AA944FCE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B6C359-29AD-409E-9D73-C11409432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3943" y="1645920"/>
            <a:ext cx="4177264" cy="4493623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 err="1"/>
              <a:t>ModelCheckpoint</a:t>
            </a:r>
            <a:r>
              <a:rPr lang="en-US" altLang="ko-KR" sz="1800" dirty="0"/>
              <a:t> : </a:t>
            </a:r>
            <a:r>
              <a:rPr lang="ko-KR" altLang="en-US" sz="1800" dirty="0"/>
              <a:t>이 콜백함수는 훈련하는 동안 모델을 계속 저장해주는 역할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b="1" dirty="0" err="1"/>
              <a:t>TensorBoard</a:t>
            </a:r>
            <a:r>
              <a:rPr lang="en-US" altLang="ko-KR" sz="1800" dirty="0"/>
              <a:t> : </a:t>
            </a:r>
            <a:r>
              <a:rPr lang="ko-KR" altLang="en-US" sz="1800" dirty="0"/>
              <a:t>훈</a:t>
            </a:r>
            <a:r>
              <a:rPr lang="ko-KR" altLang="en-US" sz="1800" b="0" i="0" dirty="0">
                <a:solidFill>
                  <a:srgbClr val="494E52"/>
                </a:solidFill>
                <a:effectLst/>
                <a:latin typeface="-apple-system"/>
              </a:rPr>
              <a:t>련 모델의 내부에서 일어나는 모든 것을 시각적으로 모니터링할 수 있도록 돕는 </a:t>
            </a:r>
            <a:r>
              <a:rPr lang="ko-KR" altLang="en-US" sz="1800" dirty="0">
                <a:solidFill>
                  <a:srgbClr val="494E52"/>
                </a:solidFill>
                <a:latin typeface="-apple-system"/>
              </a:rPr>
              <a:t>역할</a:t>
            </a:r>
            <a:endParaRPr lang="en-US" altLang="ko-KR" sz="1800" dirty="0">
              <a:solidFill>
                <a:srgbClr val="494E52"/>
              </a:solidFill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훈련하는 동안 측정 지표를 시각적으로 모니터링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 모델 구조를 시각화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 활성화 출력과 </a:t>
            </a:r>
            <a:r>
              <a:rPr lang="ko-KR" altLang="en-US" sz="1500" b="0" i="0" dirty="0" err="1">
                <a:solidFill>
                  <a:srgbClr val="494E52"/>
                </a:solidFill>
                <a:effectLst/>
                <a:latin typeface="-apple-system"/>
              </a:rPr>
              <a:t>그래디언트의</a:t>
            </a: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 히스토그램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494E52"/>
                </a:solidFill>
                <a:effectLst/>
                <a:latin typeface="-apple-system"/>
              </a:rPr>
              <a:t> 3D</a:t>
            </a: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로 </a:t>
            </a:r>
            <a:r>
              <a:rPr lang="ko-KR" altLang="en-US" sz="1500" b="0" i="0" dirty="0" err="1">
                <a:solidFill>
                  <a:srgbClr val="494E52"/>
                </a:solidFill>
                <a:effectLst/>
                <a:latin typeface="-apple-system"/>
              </a:rPr>
              <a:t>임베딩</a:t>
            </a:r>
            <a:r>
              <a:rPr lang="ko-KR" altLang="en-US" sz="1500" b="0" i="0" dirty="0">
                <a:solidFill>
                  <a:srgbClr val="494E52"/>
                </a:solidFill>
                <a:effectLst/>
                <a:latin typeface="-apple-system"/>
              </a:rPr>
              <a:t> 표현</a:t>
            </a:r>
            <a:endParaRPr lang="en-US" altLang="ko-KR" sz="1500" dirty="0">
              <a:solidFill>
                <a:srgbClr val="494E52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rgbClr val="494E52"/>
                </a:solidFill>
                <a:latin typeface="-apple-system"/>
              </a:rPr>
              <a:t>EarlyStopping</a:t>
            </a:r>
            <a:r>
              <a:rPr lang="en-US" altLang="ko-KR" sz="1800" dirty="0">
                <a:solidFill>
                  <a:srgbClr val="494E52"/>
                </a:solidFill>
                <a:latin typeface="-apple-system"/>
              </a:rPr>
              <a:t> : </a:t>
            </a:r>
            <a:r>
              <a:rPr lang="ko-KR" altLang="en-US" sz="1800" dirty="0">
                <a:solidFill>
                  <a:srgbClr val="494E52"/>
                </a:solidFill>
                <a:latin typeface="-apple-system"/>
              </a:rPr>
              <a:t>정해진 </a:t>
            </a:r>
            <a:r>
              <a:rPr lang="ko-KR" altLang="en-US" sz="1800" dirty="0" err="1">
                <a:solidFill>
                  <a:srgbClr val="494E52"/>
                </a:solidFill>
                <a:latin typeface="-apple-system"/>
              </a:rPr>
              <a:t>에포크</a:t>
            </a:r>
            <a:r>
              <a:rPr lang="ko-KR" altLang="en-US" sz="1800" dirty="0">
                <a:solidFill>
                  <a:srgbClr val="494E52"/>
                </a:solidFill>
                <a:latin typeface="-apple-system"/>
              </a:rPr>
              <a:t> 동안 모니터링 지표가 향상되지 않을 때 훈련을 중지하는 역할</a:t>
            </a:r>
            <a:endParaRPr lang="en-US" altLang="ko-KR" sz="1800" dirty="0">
              <a:solidFill>
                <a:srgbClr val="494E52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94E52"/>
                </a:solidFill>
                <a:latin typeface="-apple-system"/>
              </a:rPr>
              <a:t>과대적합 등에서 사용</a:t>
            </a:r>
            <a:endParaRPr lang="ko-KR" altLang="en-US" sz="15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9BB9DEC-8D94-4E53-9941-BEFB8AB602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6" y="3004457"/>
            <a:ext cx="6257467" cy="1769424"/>
          </a:xfrm>
        </p:spPr>
      </p:pic>
    </p:spTree>
    <p:extLst>
      <p:ext uri="{BB962C8B-B14F-4D97-AF65-F5344CB8AC3E}">
        <p14:creationId xmlns:p14="http://schemas.microsoft.com/office/powerpoint/2010/main" val="382601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3A478-1B3C-4435-A1EB-3BA844B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훈련 과정 시각화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8A591F7-7BC2-4210-AA81-DFFAF14FC9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481328"/>
            <a:ext cx="2457597" cy="5028945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BCD377-6576-4C1F-BFE8-45EB7AA0D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88" y="1481328"/>
            <a:ext cx="2793859" cy="50289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056C42-3E9A-4E6E-8417-496EA3771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40" y="1481328"/>
            <a:ext cx="5120961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22B-8586-45E2-A4A7-67BC001A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ImageNet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73056-7566-4D63-B726-3D4CFFFE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b="1" kern="1200" cap="none" spc="0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ko-KR" altLang="en-US" b="1" kern="1200" cap="none" spc="0" dirty="0" err="1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ImageNet</a:t>
            </a:r>
            <a:r>
              <a:rPr lang="ko-KR" altLang="en-US" b="1" kern="1200" cap="none" spc="0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altLang="ko-KR" b="1" kern="1200" cap="none" spc="0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(</a:t>
            </a:r>
            <a:r>
              <a:rPr lang="ko-KR" altLang="en-US" b="1" kern="1200" cap="none" spc="0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이미지넷</a:t>
            </a:r>
            <a:r>
              <a:rPr lang="en-US" altLang="ko-KR" b="1" kern="1200" cap="none" spc="0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ko-KR" altLang="en-US" b="1" kern="1200" cap="none" spc="0" dirty="0"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693715C-C6B1-4F93-89D3-5C34B965CFA6}"/>
              </a:ext>
            </a:extLst>
          </p:cNvPr>
          <p:cNvSpPr txBox="1">
            <a:spLocks/>
          </p:cNvSpPr>
          <p:nvPr/>
        </p:nvSpPr>
        <p:spPr>
          <a:xfrm>
            <a:off x="609600" y="2286000"/>
            <a:ext cx="5386917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293E1A7-997A-4DB2-AC51-E633F670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484" y="2311980"/>
            <a:ext cx="5389033" cy="4236304"/>
          </a:xfrm>
        </p:spPr>
        <p:txBody>
          <a:bodyPr>
            <a:noAutofit/>
          </a:bodyPr>
          <a:lstStyle/>
          <a:p>
            <a:r>
              <a:rPr lang="en-US" sz="2000" dirty="0"/>
              <a:t>ImageNet</a:t>
            </a:r>
            <a:r>
              <a:rPr lang="ko-KR" altLang="en-US" sz="2000" dirty="0"/>
              <a:t>이란 어떠한 사진을 보여주었을 때 이 사진이 무엇인지 맞출 수 있는 컴퓨터를 만드는 프로젝트입니다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sz="2000" dirty="0"/>
              <a:t>Deep Learning</a:t>
            </a:r>
            <a:r>
              <a:rPr lang="ko-KR" altLang="en-US" sz="2000" dirty="0"/>
              <a:t>이 많은 관심을 받게 된 이유들 중 하나이다</a:t>
            </a:r>
            <a:r>
              <a:rPr lang="en-US" altLang="ko-KR" sz="2000" dirty="0"/>
              <a:t>.</a:t>
            </a:r>
          </a:p>
          <a:p>
            <a:endParaRPr lang="en-US" sz="2000" dirty="0"/>
          </a:p>
          <a:p>
            <a:r>
              <a:rPr lang="ko-KR" altLang="en-US" sz="2000" dirty="0"/>
              <a:t>매년 </a:t>
            </a:r>
            <a:r>
              <a:rPr lang="en-US" altLang="ko-KR" sz="2000" dirty="0">
                <a:latin typeface="+mn-ea"/>
              </a:rPr>
              <a:t>ILSVRC</a:t>
            </a:r>
            <a:r>
              <a:rPr lang="en-US" altLang="ko-KR" sz="2000" dirty="0"/>
              <a:t> (</a:t>
            </a:r>
            <a:r>
              <a:rPr lang="en-US" altLang="ko-KR" sz="2000" b="1" dirty="0"/>
              <a:t>ImageNet Large Scale Visual Recognition Challenge) </a:t>
            </a:r>
            <a:r>
              <a:rPr lang="ko-KR" altLang="en-US" sz="2000" dirty="0">
                <a:latin typeface="+mn-ea"/>
              </a:rPr>
              <a:t>이미지</a:t>
            </a:r>
            <a:r>
              <a:rPr lang="en-US" altLang="ko-KR" sz="2000" dirty="0"/>
              <a:t> </a:t>
            </a:r>
            <a:r>
              <a:rPr lang="ko-KR" altLang="en-US" sz="2000" dirty="0"/>
              <a:t>분류 알고리즘 성능을 평가하는 대회가 열려 이 대회에서 우승한 알고리즘들이 컴퓨터 비전 분야 발전에 큰 역할을 해왔다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이른바 대세 알고리즘들이 되었다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715C8-F2A7-4D5E-B8A0-27D66EF8D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85" y="2178998"/>
            <a:ext cx="4303352" cy="2108626"/>
          </a:xfrm>
          <a:prstGeom prst="rect">
            <a:avLst/>
          </a:prstGeom>
        </p:spPr>
      </p:pic>
      <p:pic>
        <p:nvPicPr>
          <p:cNvPr id="8" name="그림 7" descr="사진, 선반, 많은, 앉아있는이(가) 표시된 사진&#10;&#10;자동 생성된 설명">
            <a:extLst>
              <a:ext uri="{FF2B5EF4-FFF2-40B4-BE49-F238E27FC236}">
                <a16:creationId xmlns:a16="http://schemas.microsoft.com/office/drawing/2014/main" id="{8095034D-228A-426C-AF17-B5DA9956F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13" y="2805650"/>
            <a:ext cx="4279000" cy="405235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0195A37-8920-41AE-9727-1AE2B3A193F3}"/>
              </a:ext>
            </a:extLst>
          </p:cNvPr>
          <p:cNvSpPr txBox="1">
            <a:spLocks/>
          </p:cNvSpPr>
          <p:nvPr/>
        </p:nvSpPr>
        <p:spPr bwMode="gray">
          <a:xfrm>
            <a:off x="6195485" y="1486506"/>
            <a:ext cx="417775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0" dirty="0">
                <a:solidFill>
                  <a:schemeClr val="tx1"/>
                </a:solidFill>
                <a:effectLst/>
                <a:latin typeface="+mn-ea"/>
              </a:rPr>
              <a:t>ImageNet</a:t>
            </a:r>
            <a:r>
              <a:rPr lang="ko-KR" altLang="en-US" sz="2000" b="0" dirty="0">
                <a:solidFill>
                  <a:schemeClr val="tx1"/>
                </a:solidFill>
                <a:effectLst/>
                <a:latin typeface="+mn-ea"/>
              </a:rPr>
              <a:t> 대회에 포함된 이미지들</a:t>
            </a:r>
          </a:p>
        </p:txBody>
      </p:sp>
    </p:spTree>
    <p:extLst>
      <p:ext uri="{BB962C8B-B14F-4D97-AF65-F5344CB8AC3E}">
        <p14:creationId xmlns:p14="http://schemas.microsoft.com/office/powerpoint/2010/main" val="418358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7A44C-9EC5-4E04-85A0-9A17C226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ImageNet </a:t>
            </a:r>
            <a:r>
              <a:rPr lang="ko-KR" altLang="en-US" dirty="0"/>
              <a:t>종류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B67603-2D35-4341-BF45-348D0F9CB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3432" y="5770748"/>
            <a:ext cx="4419599" cy="538612"/>
          </a:xfrm>
        </p:spPr>
        <p:txBody>
          <a:bodyPr>
            <a:normAutofit/>
          </a:bodyPr>
          <a:lstStyle/>
          <a:p>
            <a:pPr algn="ctr"/>
            <a:r>
              <a:rPr lang="en-US" altLang="ko-KR" sz="1500" dirty="0"/>
              <a:t>ILSVRC </a:t>
            </a:r>
            <a:r>
              <a:rPr lang="ko-KR" altLang="en-US" sz="1500" dirty="0"/>
              <a:t>대회 역대 우승 알고리즘들과 </a:t>
            </a:r>
            <a:r>
              <a:rPr lang="en-US" altLang="ko-KR" sz="1500" dirty="0"/>
              <a:t>Error rate</a:t>
            </a:r>
            <a:endParaRPr lang="en-US" sz="15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1616351-2147-432E-AC6C-728D9D8ED4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" y="2220124"/>
            <a:ext cx="4109884" cy="38240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NEC-UIUC (2010)</a:t>
            </a:r>
          </a:p>
          <a:p>
            <a:r>
              <a:rPr lang="en-US" dirty="0"/>
              <a:t>XRCE (2011)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(2012)</a:t>
            </a:r>
          </a:p>
          <a:p>
            <a:r>
              <a:rPr lang="en-US" dirty="0" err="1"/>
              <a:t>ZFNet</a:t>
            </a:r>
            <a:r>
              <a:rPr lang="en-US" dirty="0"/>
              <a:t> (2013)</a:t>
            </a:r>
          </a:p>
          <a:p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GoogLeNet</a:t>
            </a:r>
            <a:r>
              <a:rPr lang="en-US" dirty="0">
                <a:solidFill>
                  <a:srgbClr val="FF00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2.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VGGNet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(2014)</a:t>
            </a:r>
          </a:p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ResNet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(2015)</a:t>
            </a:r>
          </a:p>
          <a:p>
            <a:r>
              <a:rPr lang="en-US" dirty="0"/>
              <a:t>GoogLeNet-v4 (2016)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143A9E-EEA5-44C8-B968-18007871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5" y="1481328"/>
            <a:ext cx="6498335" cy="409513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A1692D7-368F-430E-A0A8-51D6A20B9E8A}"/>
              </a:ext>
            </a:extLst>
          </p:cNvPr>
          <p:cNvSpPr txBox="1">
            <a:spLocks/>
          </p:cNvSpPr>
          <p:nvPr/>
        </p:nvSpPr>
        <p:spPr>
          <a:xfrm>
            <a:off x="506755" y="1554480"/>
            <a:ext cx="4395019" cy="588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b="1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* </a:t>
            </a:r>
            <a:r>
              <a:rPr lang="ko-KR" altLang="en-US" b="1" dirty="0" err="1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LSVRC </a:t>
            </a:r>
            <a:r>
              <a:rPr lang="ko-KR" altLang="en-US" b="1" dirty="0"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우승 알고리즘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111546C-44A6-42BB-88A5-DF39E04F6C02}"/>
              </a:ext>
            </a:extLst>
          </p:cNvPr>
          <p:cNvSpPr txBox="1">
            <a:spLocks/>
          </p:cNvSpPr>
          <p:nvPr/>
        </p:nvSpPr>
        <p:spPr>
          <a:xfrm>
            <a:off x="609599" y="6121269"/>
            <a:ext cx="4109884" cy="53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700" dirty="0">
                <a:solidFill>
                  <a:srgbClr val="FF0000"/>
                </a:solidFill>
              </a:rPr>
              <a:t> </a:t>
            </a:r>
            <a:r>
              <a:rPr lang="en-US" altLang="ko-KR" sz="2700" dirty="0">
                <a:highlight>
                  <a:srgbClr val="FFFF00"/>
                </a:highlight>
              </a:rPr>
              <a:t>+ </a:t>
            </a:r>
            <a:r>
              <a:rPr lang="en-US" altLang="ko-KR" sz="2700" dirty="0" err="1">
                <a:highlight>
                  <a:srgbClr val="FFFF00"/>
                </a:highlight>
              </a:rPr>
              <a:t>MobileNet</a:t>
            </a:r>
            <a:r>
              <a:rPr lang="en-US" altLang="ko-KR" sz="2700" dirty="0">
                <a:highlight>
                  <a:srgbClr val="FFFF00"/>
                </a:highlight>
              </a:rPr>
              <a:t> V2 (2018)</a:t>
            </a:r>
            <a:endParaRPr lang="ko-KR" altLang="en-US" sz="27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497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BEBF3-3858-4A5B-8E0A-6F2CF9B1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ImageNet </a:t>
            </a:r>
            <a:r>
              <a:rPr lang="ko-KR" altLang="en-US" dirty="0"/>
              <a:t>종류별 특징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E751C-4A3A-4F7D-BC5A-7002056F2C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8076" y="1828800"/>
            <a:ext cx="10975848" cy="448056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ko-KR" dirty="0"/>
              <a:t> </a:t>
            </a:r>
            <a:r>
              <a:rPr lang="en-US" altLang="ko-KR" dirty="0" err="1"/>
              <a:t>VGGNet</a:t>
            </a:r>
            <a:r>
              <a:rPr lang="en-US" altLang="ko-KR" dirty="0"/>
              <a:t> : </a:t>
            </a:r>
            <a:r>
              <a:rPr lang="en-US" altLang="ko-KR" dirty="0" err="1"/>
              <a:t>GoogLeNet</a:t>
            </a:r>
            <a:r>
              <a:rPr lang="ko-KR" altLang="en-US" dirty="0"/>
              <a:t>과 함께 큰 주목을 받았으며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GoogLeNet</a:t>
            </a:r>
            <a:r>
              <a:rPr lang="ko-KR" altLang="en-US" dirty="0"/>
              <a:t>과 근소한 차이로 </a:t>
            </a:r>
            <a:r>
              <a:rPr lang="en-US" altLang="ko-KR" dirty="0"/>
              <a:t>2</a:t>
            </a:r>
            <a:r>
              <a:rPr lang="ko-KR" altLang="en-US" dirty="0"/>
              <a:t>위를 차지한 모델이다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 </a:t>
            </a:r>
            <a:r>
              <a:rPr lang="ko-KR" altLang="en-US" dirty="0"/>
              <a:t>구조적인 측면에서 보면 </a:t>
            </a:r>
            <a:r>
              <a:rPr lang="en-US" altLang="ko-KR" dirty="0" err="1"/>
              <a:t>GoogLeNet</a:t>
            </a:r>
            <a:r>
              <a:rPr lang="ko-KR" altLang="en-US" dirty="0"/>
              <a:t>보다 훨씬 간단한 구조로 되어 있어</a:t>
            </a:r>
            <a:r>
              <a:rPr lang="en-US" altLang="ko-KR" dirty="0"/>
              <a:t>,  </a:t>
            </a:r>
            <a:r>
              <a:rPr lang="ko-KR" altLang="en-US" dirty="0"/>
              <a:t>이해가 쉽고 변형을 시켜가면서 테스트 하기에 용이하기 때문에 오히려 </a:t>
            </a:r>
            <a:r>
              <a:rPr lang="en-US" altLang="ko-KR" dirty="0" err="1"/>
              <a:t>GoogLeNet</a:t>
            </a:r>
            <a:r>
              <a:rPr lang="ko-KR" altLang="en-US" dirty="0"/>
              <a:t>보다 더 많이 사용이 된다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 err="1">
                <a:latin typeface="나눔고딕"/>
              </a:rPr>
              <a:t>ResNet</a:t>
            </a:r>
            <a:r>
              <a:rPr lang="en-US" altLang="ko-KR" dirty="0">
                <a:latin typeface="나눔고딕"/>
              </a:rPr>
              <a:t> : Deep neural networks</a:t>
            </a:r>
            <a:r>
              <a:rPr lang="ko-KR" altLang="en-US" dirty="0">
                <a:latin typeface="나눔고딕"/>
              </a:rPr>
              <a:t>일수록 더 학습하기 어렵다는 문제를 인식하고 이를 해결하기 위해 만들어졌다</a:t>
            </a:r>
            <a:r>
              <a:rPr lang="en-US" altLang="ko-KR" dirty="0">
                <a:latin typeface="나눔고딕"/>
              </a:rPr>
              <a:t>. </a:t>
            </a:r>
            <a:r>
              <a:rPr lang="en-US" altLang="ko-KR" dirty="0" err="1">
                <a:latin typeface="나눔고딕"/>
              </a:rPr>
              <a:t>VGGNet</a:t>
            </a:r>
            <a:r>
              <a:rPr lang="ko-KR" altLang="en-US" dirty="0">
                <a:latin typeface="나눔고딕"/>
              </a:rPr>
              <a:t>보다 </a:t>
            </a:r>
            <a:r>
              <a:rPr lang="en-US" altLang="ko-KR" dirty="0">
                <a:latin typeface="나눔고딕"/>
              </a:rPr>
              <a:t>8</a:t>
            </a:r>
            <a:r>
              <a:rPr lang="ko-KR" altLang="en-US" dirty="0">
                <a:latin typeface="나눔고딕"/>
              </a:rPr>
              <a:t>배 깊은 </a:t>
            </a:r>
            <a:r>
              <a:rPr lang="en-US" altLang="ko-KR" dirty="0">
                <a:latin typeface="나눔고딕"/>
              </a:rPr>
              <a:t>152</a:t>
            </a:r>
            <a:r>
              <a:rPr lang="ko-KR" altLang="en-US" dirty="0">
                <a:latin typeface="나눔고딕"/>
              </a:rPr>
              <a:t>개의 </a:t>
            </a:r>
            <a:r>
              <a:rPr lang="en-US" altLang="ko-KR" dirty="0">
                <a:latin typeface="나눔고딕"/>
              </a:rPr>
              <a:t>layers</a:t>
            </a:r>
            <a:r>
              <a:rPr lang="ko-KR" altLang="en-US" dirty="0">
                <a:latin typeface="나눔고딕"/>
              </a:rPr>
              <a:t>를 가졌음에도 불구하고 </a:t>
            </a:r>
            <a:r>
              <a:rPr lang="en-US" altLang="ko-KR" dirty="0">
                <a:latin typeface="나눔고딕"/>
              </a:rPr>
              <a:t>3.57%</a:t>
            </a:r>
            <a:r>
              <a:rPr lang="ko-KR" altLang="en-US" dirty="0">
                <a:latin typeface="나눔고딕"/>
              </a:rPr>
              <a:t>라는 매우 작은 </a:t>
            </a:r>
            <a:r>
              <a:rPr lang="en-US" altLang="ko-KR" dirty="0">
                <a:latin typeface="나눔고딕"/>
              </a:rPr>
              <a:t>error</a:t>
            </a:r>
            <a:r>
              <a:rPr lang="ko-KR" altLang="en-US" dirty="0">
                <a:latin typeface="나눔고딕"/>
              </a:rPr>
              <a:t>를 보여줬다</a:t>
            </a:r>
            <a:endParaRPr lang="en-US" altLang="ko-KR" dirty="0">
              <a:latin typeface="나눔고딕"/>
            </a:endParaRPr>
          </a:p>
          <a:p>
            <a:pPr algn="l"/>
            <a:endParaRPr lang="en-US" altLang="ko-KR" dirty="0">
              <a:latin typeface="나눔고딕"/>
            </a:endParaRPr>
          </a:p>
          <a:p>
            <a:pPr algn="l"/>
            <a:endParaRPr lang="en-US" altLang="ko-KR" dirty="0">
              <a:latin typeface="나눔고딕"/>
            </a:endParaRPr>
          </a:p>
          <a:p>
            <a:pPr algn="l"/>
            <a:r>
              <a:rPr lang="en-US" altLang="ko-KR" dirty="0" err="1">
                <a:latin typeface="나눔고딕"/>
              </a:rPr>
              <a:t>MobileNet</a:t>
            </a:r>
            <a:r>
              <a:rPr lang="en-US" altLang="ko-KR" dirty="0">
                <a:latin typeface="나눔고딕"/>
              </a:rPr>
              <a:t> V2 : </a:t>
            </a:r>
            <a:r>
              <a:rPr lang="ko-KR" altLang="en-US" dirty="0">
                <a:latin typeface="나눔고딕"/>
              </a:rPr>
              <a:t>모바일 기기에서 사용 가능하도록 메모리와 </a:t>
            </a:r>
            <a:r>
              <a:rPr lang="ko-KR" altLang="en-US" dirty="0" err="1">
                <a:latin typeface="나눔고딕"/>
              </a:rPr>
              <a:t>연산량을</a:t>
            </a:r>
            <a:r>
              <a:rPr lang="ko-KR" altLang="en-US" dirty="0">
                <a:latin typeface="나눔고딕"/>
              </a:rPr>
              <a:t> 감소시켰으나 기존 모델의 정확도를 유지하도록 만들었다</a:t>
            </a:r>
          </a:p>
        </p:txBody>
      </p:sp>
    </p:spTree>
    <p:extLst>
      <p:ext uri="{BB962C8B-B14F-4D97-AF65-F5344CB8AC3E}">
        <p14:creationId xmlns:p14="http://schemas.microsoft.com/office/powerpoint/2010/main" val="206357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82FAC-49F4-4E3F-B04C-355C285B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ko-KR" altLang="en-US" dirty="0"/>
              <a:t> 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699E5A-2F47-4C3B-B507-CA3C70B180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75688"/>
            <a:ext cx="6400800" cy="3803904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11AADC-00FE-4096-B13B-2C94090AB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52" y="1645920"/>
            <a:ext cx="4275190" cy="46634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548B7F-EF2E-47C9-8827-04D2BC6924CF}"/>
              </a:ext>
            </a:extLst>
          </p:cNvPr>
          <p:cNvSpPr/>
          <p:nvPr/>
        </p:nvSpPr>
        <p:spPr>
          <a:xfrm>
            <a:off x="10022774" y="1645920"/>
            <a:ext cx="1488368" cy="46634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B3FD35-9266-434D-A8F9-DB2E68012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319943"/>
            <a:ext cx="7009637" cy="2538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99978-3D12-453E-ABFD-21990B45B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328"/>
            <a:ext cx="4956049" cy="28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61BEC-44C0-43D1-A06B-D4F397DF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neural network</a:t>
            </a:r>
            <a:r>
              <a:rPr lang="ko-KR" altLang="en-US" dirty="0"/>
              <a:t>의 문제점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D6283-139F-42DE-B03B-C91140989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6" y="1481328"/>
            <a:ext cx="6077075" cy="2315688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D03C26D-BC38-41F1-B533-C24BE9BA3169}"/>
              </a:ext>
            </a:extLst>
          </p:cNvPr>
          <p:cNvSpPr txBox="1">
            <a:spLocks/>
          </p:cNvSpPr>
          <p:nvPr/>
        </p:nvSpPr>
        <p:spPr>
          <a:xfrm>
            <a:off x="6780810" y="1650670"/>
            <a:ext cx="4803114" cy="4658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Deep Learning</a:t>
            </a:r>
            <a:r>
              <a:rPr lang="ko-KR" altLang="en-US" dirty="0"/>
              <a:t>은 기본적으로 </a:t>
            </a:r>
            <a:r>
              <a:rPr lang="en-US" altLang="ko-KR" dirty="0"/>
              <a:t>layer</a:t>
            </a:r>
            <a:r>
              <a:rPr lang="ko-KR" altLang="en-US" dirty="0"/>
              <a:t>가 깊어지면 성능이 더 좋아진다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latin typeface="나눔고딕"/>
              </a:rPr>
              <a:t> </a:t>
            </a:r>
            <a:r>
              <a:rPr lang="en-US" altLang="ko-KR" dirty="0">
                <a:latin typeface="나눔고딕"/>
              </a:rPr>
              <a:t>But…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300" dirty="0">
                <a:latin typeface="나눔고딕"/>
              </a:rPr>
              <a:t>Layer</a:t>
            </a:r>
            <a:r>
              <a:rPr lang="ko-KR" altLang="en-US" sz="2300" dirty="0">
                <a:latin typeface="나눔고딕"/>
              </a:rPr>
              <a:t>가 깊어질수록 자유 파라미터의 수가 증가 → 학습에 사용할 데이터 양이 제한적일 경우</a:t>
            </a:r>
            <a:r>
              <a:rPr lang="en-US" altLang="ko-KR" sz="2300" dirty="0">
                <a:latin typeface="나눔고딕"/>
              </a:rPr>
              <a:t>, </a:t>
            </a:r>
            <a:r>
              <a:rPr lang="ko-KR" altLang="en-US" sz="2300" dirty="0">
                <a:latin typeface="나눔고딕"/>
              </a:rPr>
              <a:t>과대적합에 빠질 가능성이 높아진다</a:t>
            </a:r>
            <a:endParaRPr lang="en-US" altLang="ko-KR" sz="2300" dirty="0">
              <a:latin typeface="나눔고딕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300" dirty="0"/>
              <a:t>Layer</a:t>
            </a:r>
            <a:r>
              <a:rPr lang="ko-KR" altLang="en-US" sz="2300" dirty="0"/>
              <a:t>의 크기가 커지면 </a:t>
            </a:r>
            <a:r>
              <a:rPr lang="ko-KR" altLang="en-US" sz="2300" dirty="0" err="1"/>
              <a:t>연산량이</a:t>
            </a:r>
            <a:r>
              <a:rPr lang="ko-KR" altLang="en-US" sz="2300" dirty="0"/>
              <a:t> 늘어남 </a:t>
            </a:r>
            <a:r>
              <a:rPr lang="ko-KR" altLang="en-US" sz="2300" dirty="0">
                <a:latin typeface="나눔고딕"/>
              </a:rPr>
              <a:t>→ 자유 파라미터 및 </a:t>
            </a:r>
            <a:r>
              <a:rPr lang="en-US" altLang="ko-KR" sz="2300" dirty="0">
                <a:latin typeface="나눔고딕"/>
              </a:rPr>
              <a:t>connection</a:t>
            </a:r>
            <a:r>
              <a:rPr lang="ko-KR" altLang="en-US" sz="2300" dirty="0">
                <a:latin typeface="나눔고딕"/>
              </a:rPr>
              <a:t>도 많아지게 되면서 학습은 더욱더 오래 걸리게 된다</a:t>
            </a:r>
            <a:endParaRPr lang="en-US" altLang="ko-KR" sz="2300" dirty="0">
              <a:latin typeface="나눔고딕"/>
            </a:endParaRPr>
          </a:p>
          <a:p>
            <a:pPr marL="457200" lvl="1" indent="0">
              <a:buNone/>
            </a:pPr>
            <a:r>
              <a:rPr lang="en-US" altLang="ko-KR" sz="2300" dirty="0">
                <a:latin typeface="나눔고딕"/>
              </a:rPr>
              <a:t>* Layer</a:t>
            </a:r>
            <a:r>
              <a:rPr lang="ko-KR" altLang="en-US" sz="2300" dirty="0">
                <a:latin typeface="나눔고딕"/>
              </a:rPr>
              <a:t>가 깊어지면 </a:t>
            </a:r>
            <a:r>
              <a:rPr lang="en-US" altLang="ko-KR" sz="2300" dirty="0">
                <a:latin typeface="나눔고딕"/>
              </a:rPr>
              <a:t>gradient vanishing/exploding </a:t>
            </a:r>
            <a:r>
              <a:rPr lang="ko-KR" altLang="en-US" sz="2300" dirty="0">
                <a:latin typeface="나눔고딕"/>
              </a:rPr>
              <a:t>또는 </a:t>
            </a:r>
            <a:r>
              <a:rPr lang="en-US" altLang="ko-KR" sz="2300" dirty="0">
                <a:latin typeface="나눔고딕"/>
              </a:rPr>
              <a:t>degradation</a:t>
            </a:r>
            <a:r>
              <a:rPr lang="ko-KR" altLang="en-US" sz="2300" dirty="0">
                <a:latin typeface="나눔고딕"/>
              </a:rPr>
              <a:t>이 발생하게 된다</a:t>
            </a:r>
            <a:endParaRPr lang="en-US" altLang="ko-KR" sz="23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FFC445-9B15-42D2-B75F-50C0564E8E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006" y="3881732"/>
            <a:ext cx="6175169" cy="43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en-US" altLang="ko-KR" sz="1800" dirty="0" err="1"/>
              <a:t>ResNet</a:t>
            </a:r>
            <a:r>
              <a:rPr lang="ko-KR" altLang="en-US" sz="1800" dirty="0"/>
              <a:t>의 </a:t>
            </a:r>
            <a:r>
              <a:rPr lang="en-US" altLang="ko-KR" sz="1800" dirty="0"/>
              <a:t>layer</a:t>
            </a:r>
            <a:r>
              <a:rPr lang="ko-KR" altLang="en-US" sz="1800" dirty="0"/>
              <a:t>를 </a:t>
            </a:r>
            <a:r>
              <a:rPr lang="en-US" altLang="ko-KR" sz="1800" dirty="0"/>
              <a:t>20-layer</a:t>
            </a:r>
            <a:r>
              <a:rPr lang="ko-KR" altLang="en-US" sz="1800" dirty="0"/>
              <a:t>와 </a:t>
            </a:r>
            <a:r>
              <a:rPr lang="en-US" altLang="ko-KR" sz="1800" dirty="0"/>
              <a:t>56-layer</a:t>
            </a:r>
            <a:r>
              <a:rPr lang="ko-KR" altLang="en-US" sz="1800" dirty="0"/>
              <a:t>에 대해서 비교한 결과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FDFAAD61-33A5-4662-B171-1BC323923A17}"/>
              </a:ext>
            </a:extLst>
          </p:cNvPr>
          <p:cNvSpPr txBox="1">
            <a:spLocks/>
          </p:cNvSpPr>
          <p:nvPr/>
        </p:nvSpPr>
        <p:spPr>
          <a:xfrm>
            <a:off x="380006" y="4399022"/>
            <a:ext cx="6305802" cy="2315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나눔고딕"/>
              </a:rPr>
              <a:t> </a:t>
            </a:r>
            <a:r>
              <a:rPr lang="ko-KR" altLang="en-US" sz="2500" dirty="0">
                <a:latin typeface="나눔고딕"/>
              </a:rPr>
              <a:t>오히려 </a:t>
            </a:r>
            <a:r>
              <a:rPr lang="en-US" altLang="ko-KR" sz="2500" dirty="0">
                <a:latin typeface="나눔고딕"/>
              </a:rPr>
              <a:t>56-layer</a:t>
            </a:r>
            <a:r>
              <a:rPr lang="ko-KR" altLang="en-US" sz="2500" dirty="0">
                <a:latin typeface="나눔고딕"/>
              </a:rPr>
              <a:t>의 결과가 더 나쁘게 나옴</a:t>
            </a:r>
            <a:endParaRPr lang="en-US" altLang="ko-KR" sz="2500" dirty="0">
              <a:latin typeface="나눔고딕"/>
            </a:endParaRPr>
          </a:p>
          <a:p>
            <a:r>
              <a:rPr lang="en-US" altLang="ko-KR" sz="2500" dirty="0">
                <a:latin typeface="나눔고딕"/>
              </a:rPr>
              <a:t>  </a:t>
            </a:r>
            <a:r>
              <a:rPr lang="ko-KR" altLang="en-US" sz="2500" dirty="0">
                <a:latin typeface="나눔고딕"/>
              </a:rPr>
              <a:t>하지만 </a:t>
            </a:r>
            <a:r>
              <a:rPr lang="en-US" altLang="ko-KR" sz="2500" dirty="0" err="1">
                <a:latin typeface="나눔고딕"/>
              </a:rPr>
              <a:t>ResNet</a:t>
            </a:r>
            <a:r>
              <a:rPr lang="ko-KR" altLang="en-US" sz="2500" dirty="0">
                <a:latin typeface="나눔고딕"/>
              </a:rPr>
              <a:t>은 </a:t>
            </a:r>
            <a:r>
              <a:rPr lang="en-US" altLang="ko-KR" sz="2500" dirty="0">
                <a:latin typeface="나눔고딕"/>
              </a:rPr>
              <a:t>layer </a:t>
            </a:r>
            <a:r>
              <a:rPr lang="ko-KR" altLang="en-US" sz="2500" dirty="0">
                <a:latin typeface="나눔고딕"/>
              </a:rPr>
              <a:t>깊이를 처음에 </a:t>
            </a:r>
            <a:r>
              <a:rPr lang="en-US" altLang="ko-KR" sz="2500" dirty="0">
                <a:latin typeface="나눔고딕"/>
              </a:rPr>
              <a:t>152-layer</a:t>
            </a:r>
            <a:r>
              <a:rPr lang="ko-KR" altLang="en-US" sz="2500" dirty="0">
                <a:latin typeface="나눔고딕"/>
              </a:rPr>
              <a:t>까지 늘렸고</a:t>
            </a:r>
            <a:r>
              <a:rPr lang="en-US" altLang="ko-KR" sz="2500" dirty="0">
                <a:latin typeface="나눔고딕"/>
              </a:rPr>
              <a:t>, </a:t>
            </a:r>
            <a:r>
              <a:rPr lang="ko-KR" altLang="en-US" sz="2500" dirty="0">
                <a:latin typeface="나눔고딕"/>
              </a:rPr>
              <a:t>후에 </a:t>
            </a:r>
            <a:r>
              <a:rPr lang="en-US" altLang="ko-KR" sz="2500" dirty="0">
                <a:latin typeface="나눔고딕"/>
              </a:rPr>
              <a:t>layer</a:t>
            </a:r>
            <a:r>
              <a:rPr lang="ko-KR" altLang="en-US" sz="2500" dirty="0">
                <a:latin typeface="나눔고딕"/>
              </a:rPr>
              <a:t>의 깊이를 </a:t>
            </a:r>
            <a:r>
              <a:rPr lang="en-US" altLang="ko-KR" sz="2500" dirty="0">
                <a:latin typeface="나눔고딕"/>
              </a:rPr>
              <a:t>1001-layer</a:t>
            </a:r>
            <a:r>
              <a:rPr lang="ko-KR" altLang="en-US" sz="2500" dirty="0">
                <a:latin typeface="나눔고딕"/>
              </a:rPr>
              <a:t>까지 늘려서 설계했다</a:t>
            </a:r>
          </a:p>
        </p:txBody>
      </p:sp>
    </p:spTree>
    <p:extLst>
      <p:ext uri="{BB962C8B-B14F-4D97-AF65-F5344CB8AC3E}">
        <p14:creationId xmlns:p14="http://schemas.microsoft.com/office/powerpoint/2010/main" val="3015115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3F45F-E5E0-45D6-BC91-9402CC09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7EBB4-CC9C-4AF4-BB70-E3EFB0426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285" y="3490674"/>
            <a:ext cx="1775341" cy="349135"/>
          </a:xfrm>
        </p:spPr>
        <p:txBody>
          <a:bodyPr>
            <a:no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기존 모델의 </a:t>
            </a:r>
            <a:r>
              <a:rPr lang="en-US" altLang="ko-KR" sz="1500" dirty="0"/>
              <a:t>layer</a:t>
            </a:r>
            <a:endParaRPr lang="ko-KR" altLang="en-US" sz="15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A2C5122-ED52-4383-840C-832E9EBA86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328"/>
            <a:ext cx="3429479" cy="2009346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CC13B8B-5570-41D9-B593-FA20556F8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3" y="4050632"/>
            <a:ext cx="3718444" cy="2009346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1B3BE730-E624-46D0-A974-382D8FB8D946}"/>
              </a:ext>
            </a:extLst>
          </p:cNvPr>
          <p:cNvSpPr txBox="1">
            <a:spLocks/>
          </p:cNvSpPr>
          <p:nvPr/>
        </p:nvSpPr>
        <p:spPr>
          <a:xfrm>
            <a:off x="1252866" y="6059978"/>
            <a:ext cx="1644178" cy="3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/>
              <a:t>- </a:t>
            </a:r>
            <a:r>
              <a:rPr lang="en-US" altLang="ko-KR" sz="1500" dirty="0" err="1"/>
              <a:t>ResNet</a:t>
            </a:r>
            <a:r>
              <a:rPr lang="ko-KR" altLang="en-US" sz="1500" dirty="0"/>
              <a:t>의 </a:t>
            </a:r>
            <a:r>
              <a:rPr lang="en-US" altLang="ko-KR" sz="1500" dirty="0"/>
              <a:t>layer</a:t>
            </a: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5BE40969-13C5-41C4-B913-0B91414AE751}"/>
              </a:ext>
            </a:extLst>
          </p:cNvPr>
          <p:cNvSpPr txBox="1">
            <a:spLocks/>
          </p:cNvSpPr>
          <p:nvPr/>
        </p:nvSpPr>
        <p:spPr>
          <a:xfrm>
            <a:off x="4448794" y="1669641"/>
            <a:ext cx="5903953" cy="113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입력 </a:t>
            </a:r>
            <a:r>
              <a:rPr lang="en-US" altLang="ko-KR" sz="2000" dirty="0"/>
              <a:t>x</a:t>
            </a:r>
            <a:r>
              <a:rPr lang="ko-KR" altLang="en-US" sz="2000" dirty="0"/>
              <a:t>를 받아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weighted layer</a:t>
            </a:r>
            <a:r>
              <a:rPr lang="ko-KR" altLang="en-US" sz="2000" dirty="0"/>
              <a:t>를 거쳐 출력 </a:t>
            </a:r>
            <a:r>
              <a:rPr lang="en-US" altLang="ko-KR" sz="2000" dirty="0"/>
              <a:t>H(x)</a:t>
            </a:r>
            <a:r>
              <a:rPr lang="ko-KR" altLang="en-US" sz="2000" dirty="0"/>
              <a:t>를 내며</a:t>
            </a:r>
            <a:r>
              <a:rPr lang="en-US" altLang="ko-KR" sz="2000" dirty="0"/>
              <a:t>, </a:t>
            </a:r>
            <a:r>
              <a:rPr lang="ko-KR" altLang="en-US" sz="2000" dirty="0"/>
              <a:t>다음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입력으로 적용</a:t>
            </a:r>
            <a:endParaRPr lang="en-US" altLang="ko-KR" sz="2000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DFA5C343-5371-469F-9A48-1647C26B8309}"/>
              </a:ext>
            </a:extLst>
          </p:cNvPr>
          <p:cNvSpPr txBox="1">
            <a:spLocks/>
          </p:cNvSpPr>
          <p:nvPr/>
        </p:nvSpPr>
        <p:spPr>
          <a:xfrm>
            <a:off x="4448794" y="2888165"/>
            <a:ext cx="7048500" cy="378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layer</a:t>
            </a:r>
            <a:r>
              <a:rPr lang="ko-KR" altLang="en-US" sz="1800" dirty="0"/>
              <a:t>의 입력을 </a:t>
            </a:r>
            <a:r>
              <a:rPr lang="en-US" altLang="ko-KR" sz="1800" dirty="0"/>
              <a:t>layer</a:t>
            </a:r>
            <a:r>
              <a:rPr lang="ko-KR" altLang="en-US" sz="1800" dirty="0"/>
              <a:t>의 출력에 바로 연결시키는 </a:t>
            </a:r>
            <a:r>
              <a:rPr lang="en-US" altLang="ko-KR" sz="1800" dirty="0"/>
              <a:t>skip connection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출력이 </a:t>
            </a:r>
            <a:r>
              <a:rPr lang="en-US" altLang="ko-KR" sz="1800" dirty="0"/>
              <a:t>H(x)</a:t>
            </a:r>
            <a:r>
              <a:rPr lang="ko-KR" altLang="en-US" sz="1800" dirty="0"/>
              <a:t>가 </a:t>
            </a:r>
            <a:r>
              <a:rPr lang="en-US" altLang="ko-KR" sz="1800" dirty="0"/>
              <a:t>F(x) + x</a:t>
            </a:r>
            <a:r>
              <a:rPr lang="ko-KR" altLang="en-US" sz="1800" dirty="0"/>
              <a:t>로 변경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단순히 </a:t>
            </a:r>
            <a:r>
              <a:rPr lang="en-US" altLang="ko-KR" sz="1800" dirty="0"/>
              <a:t>weighted layer</a:t>
            </a:r>
            <a:r>
              <a:rPr lang="ko-KR" altLang="en-US" sz="1800" dirty="0"/>
              <a:t>를 통해 나온 결과와 그 전 결과를 더하고 </a:t>
            </a:r>
            <a:r>
              <a:rPr lang="en-US" altLang="ko-KR" sz="1800" dirty="0" err="1"/>
              <a:t>relu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F(x)</a:t>
            </a:r>
            <a:r>
              <a:rPr lang="ko-KR" altLang="en-US" sz="1800" dirty="0"/>
              <a:t>가 </a:t>
            </a:r>
            <a:r>
              <a:rPr lang="en-US" altLang="ko-KR" sz="1800" dirty="0"/>
              <a:t>0</a:t>
            </a:r>
            <a:r>
              <a:rPr lang="ko-KR" altLang="en-US" sz="1800" dirty="0"/>
              <a:t>이 되는 방향으로 학습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x</a:t>
            </a:r>
            <a:r>
              <a:rPr lang="ko-KR" altLang="en-US" sz="1800" dirty="0"/>
              <a:t>가 그대로 </a:t>
            </a:r>
            <a:r>
              <a:rPr lang="en-US" altLang="ko-KR" sz="1800" dirty="0"/>
              <a:t>skip connection</a:t>
            </a:r>
            <a:r>
              <a:rPr lang="ko-KR" altLang="en-US" sz="1800" dirty="0"/>
              <a:t>이 되기 때문에 연산 증가는 없고 </a:t>
            </a:r>
            <a:r>
              <a:rPr lang="en-US" altLang="ko-KR" sz="1800" dirty="0"/>
              <a:t>F(x)</a:t>
            </a:r>
            <a:r>
              <a:rPr lang="ko-KR" altLang="en-US" sz="1800" dirty="0"/>
              <a:t>가 몇 개의 </a:t>
            </a:r>
            <a:r>
              <a:rPr lang="en-US" altLang="ko-KR" sz="1800" dirty="0"/>
              <a:t>layer</a:t>
            </a:r>
            <a:r>
              <a:rPr lang="ko-KR" altLang="en-US" sz="1800" dirty="0"/>
              <a:t>를 포함하게 할지 선택이 가능</a:t>
            </a:r>
            <a:endParaRPr lang="en-US" altLang="ko-KR" sz="1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307E44-E6BD-4ED2-850E-D62AEF6DD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87" y="1730210"/>
            <a:ext cx="7048500" cy="46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D564-2F5D-4792-A930-45BCC74E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MobileNet</a:t>
            </a:r>
            <a:r>
              <a:rPr lang="en-US" altLang="ko-KR" dirty="0"/>
              <a:t> V2 </a:t>
            </a:r>
            <a:r>
              <a:rPr lang="ko-KR" altLang="en-US" dirty="0"/>
              <a:t>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9358C9-5E3E-4277-91F4-3438E8C1A6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0" y="1645921"/>
            <a:ext cx="5548587" cy="252350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182D5B-3DA6-4521-80B1-32BCEEDC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0" y="4169427"/>
            <a:ext cx="5548587" cy="2688574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5AB17-1B4A-417E-A13B-37F9B022A469}"/>
              </a:ext>
            </a:extLst>
          </p:cNvPr>
          <p:cNvSpPr txBox="1">
            <a:spLocks/>
          </p:cNvSpPr>
          <p:nvPr/>
        </p:nvSpPr>
        <p:spPr>
          <a:xfrm>
            <a:off x="6444345" y="1569920"/>
            <a:ext cx="5632860" cy="528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dirty="0" err="1">
                <a:solidFill>
                  <a:srgbClr val="212529"/>
                </a:solidFill>
                <a:effectLst/>
                <a:latin typeface="NanumGothicCoding"/>
              </a:rPr>
              <a:t>MobileNet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 v2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에는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가지 종류의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이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 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첫번째는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stride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가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1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인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residual 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이고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,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 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두번째는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downsizing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을 위한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stride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가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2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인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이 각각의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3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개의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layer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를 가지고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두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모두 첫 번째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layer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convolution + ReLU6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두번째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layer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는 </a:t>
            </a:r>
            <a:r>
              <a:rPr lang="en-US" altLang="ko-KR" sz="1500" b="0" i="0" dirty="0" err="1">
                <a:solidFill>
                  <a:srgbClr val="212529"/>
                </a:solidFill>
                <a:effectLst/>
                <a:latin typeface="NanumGothicCoding"/>
              </a:rPr>
              <a:t>depthwise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 convolution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첫번째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은 여기서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stride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1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로 적용되고 두번째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stride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 적용되어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downsizing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세번째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layer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에서는 다시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convolution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이 적용됩니다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 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단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, 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여기서는 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activation function</a:t>
            </a:r>
            <a:r>
              <a:rPr lang="ko-KR" altLang="en-US" sz="1500" b="1" i="0" dirty="0">
                <a:solidFill>
                  <a:srgbClr val="212529"/>
                </a:solidFill>
                <a:effectLst/>
                <a:latin typeface="NanumGothicCoding"/>
              </a:rPr>
              <a:t>이 없습니다</a:t>
            </a:r>
            <a:r>
              <a:rPr lang="en-US" altLang="ko-KR" sz="1500" b="1" i="0" dirty="0">
                <a:solidFill>
                  <a:srgbClr val="212529"/>
                </a:solidFill>
                <a:effectLst/>
                <a:latin typeface="NanumGothicCoding"/>
              </a:rPr>
              <a:t>.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 </a:t>
            </a: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stride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가 적용된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block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에는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skip connection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이 없습니다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. stride 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를 적용하면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feature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의 크기가 반으로 줄어들게 되므로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skip connection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또한 줄어든 크기에 맞게 맞춰져야 하는 문제가 있어서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anumGothicCoding"/>
              </a:rPr>
              <a:t>skip connection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anumGothicCoding"/>
              </a:rPr>
              <a:t>은 적용하지 않았습니다</a:t>
            </a:r>
            <a:endParaRPr lang="en-US" altLang="ko-KR" sz="1500" b="0" i="0" dirty="0">
              <a:solidFill>
                <a:srgbClr val="212529"/>
              </a:solidFill>
              <a:effectLst/>
              <a:latin typeface="NanumGothicCoding"/>
            </a:endParaRPr>
          </a:p>
        </p:txBody>
      </p:sp>
    </p:spTree>
    <p:extLst>
      <p:ext uri="{BB962C8B-B14F-4D97-AF65-F5344CB8AC3E}">
        <p14:creationId xmlns:p14="http://schemas.microsoft.com/office/powerpoint/2010/main" val="78326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E3FC544D-7495-4EF4-84E5-56AF79A8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-6472" y="10"/>
            <a:ext cx="5699060" cy="6857982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2828925" y="0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9660" y="2086510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14622F-D237-48CD-B1C1-9F156DF49940}"/>
              </a:ext>
            </a:extLst>
          </p:cNvPr>
          <p:cNvSpPr/>
          <p:nvPr/>
        </p:nvSpPr>
        <p:spPr>
          <a:xfrm>
            <a:off x="3202162" y="3075057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Impact" panose="020B0806030902050204" pitchFamily="34" charset="0"/>
                <a:ea typeface="HY견고딕" panose="02030600000101010101" pitchFamily="18" charset="-127"/>
              </a:rPr>
              <a:t>진행한 프로젝트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7B322F-82B7-4DB4-B37B-07D149247DFE}"/>
              </a:ext>
            </a:extLst>
          </p:cNvPr>
          <p:cNvSpPr/>
          <p:nvPr/>
        </p:nvSpPr>
        <p:spPr>
          <a:xfrm>
            <a:off x="2133600" y="3075057"/>
            <a:ext cx="750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01.</a:t>
            </a:r>
            <a:endParaRPr lang="ko-KR" altLang="en-US" sz="40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28CC25-871D-4FED-BDB0-DEDDE1EB52E7}"/>
              </a:ext>
            </a:extLst>
          </p:cNvPr>
          <p:cNvCxnSpPr>
            <a:cxnSpLocks/>
          </p:cNvCxnSpPr>
          <p:nvPr/>
        </p:nvCxnSpPr>
        <p:spPr>
          <a:xfrm flipV="1">
            <a:off x="2133600" y="3782943"/>
            <a:ext cx="5884127" cy="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0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F67E6-9F0E-4626-B5D0-E1A01355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Depthwise</a:t>
            </a:r>
            <a:r>
              <a:rPr lang="en-US" altLang="ko-KR" dirty="0"/>
              <a:t> Separable Convolutions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E81A8A-674B-44CC-9663-521C5ADD0B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646238"/>
            <a:ext cx="5486401" cy="4479925"/>
          </a:xfr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98A4BB74-D64E-47D2-834F-29D1CD60DE85}"/>
              </a:ext>
            </a:extLst>
          </p:cNvPr>
          <p:cNvSpPr txBox="1">
            <a:spLocks/>
          </p:cNvSpPr>
          <p:nvPr/>
        </p:nvSpPr>
        <p:spPr>
          <a:xfrm>
            <a:off x="6095999" y="1781298"/>
            <a:ext cx="4803114" cy="4762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 Separable Convolution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이란 기존의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Convolution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을 두 개의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layer - </a:t>
            </a:r>
            <a:r>
              <a:rPr lang="en-US" altLang="ko-KR" sz="1800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 convolution</a:t>
            </a:r>
            <a:r>
              <a:rPr lang="ko-KR" altLang="en-US" sz="18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pointwise convolution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으로 나누어 연산을 하는 구조입니다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lvl="1"/>
            <a:r>
              <a:rPr lang="en-US" altLang="ko-KR" sz="1500" b="0" i="0" dirty="0" err="1">
                <a:solidFill>
                  <a:srgbClr val="666666"/>
                </a:solidFill>
                <a:effectLst/>
                <a:latin typeface="AppleSDGothicNeo"/>
              </a:rPr>
              <a:t>Depthwise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 Convolution: width * height * depth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의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kernel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을 이용해서 입력 이미지의 각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Channel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별로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Convolution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을 실시하게 됩니다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lvl="1"/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Pointwise Convolution: width * height * depth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의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kernel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을 이용해서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Convolution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을 실시합니다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. (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기존의 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1x1 conv</a:t>
            </a:r>
            <a:r>
              <a:rPr lang="ko-KR" altLang="en-US" sz="1500" b="0" i="0" dirty="0">
                <a:solidFill>
                  <a:srgbClr val="666666"/>
                </a:solidFill>
                <a:effectLst/>
                <a:latin typeface="AppleSDGothicNeo"/>
              </a:rPr>
              <a:t>와 동일</a:t>
            </a:r>
            <a:r>
              <a:rPr lang="en-US" altLang="ko-KR" sz="1500" b="0" i="0" dirty="0">
                <a:solidFill>
                  <a:srgbClr val="666666"/>
                </a:solidFill>
                <a:effectLst/>
                <a:latin typeface="AppleSDGothicNeo"/>
              </a:rPr>
              <a:t>)</a:t>
            </a:r>
          </a:p>
          <a:p>
            <a:pPr lvl="1"/>
            <a:endParaRPr lang="en-US" altLang="ko-KR" sz="1800" b="0" i="0" dirty="0">
              <a:solidFill>
                <a:srgbClr val="666666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이렇게 하면서 얻어지는 이점은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AppleSDGothicNeo"/>
              </a:rPr>
              <a:t>계산량이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 대폭 줄어들게 된다는 것 입니다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endParaRPr lang="en-US" altLang="ko-KR" sz="18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MobilieNetV2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의 경우 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k=3 (3 x 3 </a:t>
            </a:r>
            <a:r>
              <a:rPr lang="en-US" altLang="ko-KR" sz="1800" b="0" i="0" dirty="0" err="1">
                <a:solidFill>
                  <a:srgbClr val="555555"/>
                </a:solidFill>
                <a:effectLst/>
                <a:latin typeface="AppleSDGothicNeo"/>
              </a:rPr>
              <a:t>depthwise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 separable convolutions)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을 사용해서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8~9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배 빠른 속도를 보여준다고 합니다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endParaRPr lang="en-US" altLang="ko-KR" sz="1800" dirty="0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372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3323B-7A4A-4999-86C7-7B6EF05C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Inverted residuals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337770-D7C4-4D1E-937F-7ADD3123A5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8" y="4412092"/>
            <a:ext cx="8785139" cy="2011680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MobileNet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V2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building block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residual connection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활용합니다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ResNet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동일하게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gradient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더 잘 전달하기 위한 형태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17FF90-3127-4E89-89C3-B0ED4024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45920"/>
            <a:ext cx="8785139" cy="26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6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E3FC544D-7495-4EF4-84E5-56AF79A8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1304" y="-18279"/>
            <a:ext cx="5699060" cy="6857982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2828925" y="75369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9660" y="2086510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14622F-D237-48CD-B1C1-9F156DF49940}"/>
              </a:ext>
            </a:extLst>
          </p:cNvPr>
          <p:cNvSpPr/>
          <p:nvPr/>
        </p:nvSpPr>
        <p:spPr>
          <a:xfrm>
            <a:off x="1329310" y="3150416"/>
            <a:ext cx="95333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Impact" panose="020B0806030902050204" pitchFamily="34" charset="0"/>
                <a:ea typeface="HY견고딕" panose="02030600000101010101" pitchFamily="18" charset="-127"/>
              </a:rPr>
              <a:t>학습 결과 시각화 및 학습한 모델 성능 비교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7B322F-82B7-4DB4-B37B-07D149247DFE}"/>
              </a:ext>
            </a:extLst>
          </p:cNvPr>
          <p:cNvSpPr/>
          <p:nvPr/>
        </p:nvSpPr>
        <p:spPr>
          <a:xfrm>
            <a:off x="420397" y="3150416"/>
            <a:ext cx="827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03.</a:t>
            </a:r>
            <a:endParaRPr lang="ko-KR" altLang="en-US" sz="40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28CC25-871D-4FED-BDB0-DEDDE1EB52E7}"/>
              </a:ext>
            </a:extLst>
          </p:cNvPr>
          <p:cNvCxnSpPr>
            <a:cxnSpLocks/>
          </p:cNvCxnSpPr>
          <p:nvPr/>
        </p:nvCxnSpPr>
        <p:spPr>
          <a:xfrm flipV="1">
            <a:off x="420397" y="3858302"/>
            <a:ext cx="10293938" cy="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9F1E3-2A0A-46E1-B495-3EE551BE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모델의 학습 사진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F573E774-C6FD-4500-9D9A-480B4EA655D6}"/>
              </a:ext>
            </a:extLst>
          </p:cNvPr>
          <p:cNvSpPr txBox="1">
            <a:spLocks/>
          </p:cNvSpPr>
          <p:nvPr/>
        </p:nvSpPr>
        <p:spPr>
          <a:xfrm>
            <a:off x="8547935" y="4788383"/>
            <a:ext cx="2067084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ResNet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7D3B33A-8833-4AE2-B0C7-01B1F7A8214B}"/>
              </a:ext>
            </a:extLst>
          </p:cNvPr>
          <p:cNvSpPr txBox="1">
            <a:spLocks/>
          </p:cNvSpPr>
          <p:nvPr/>
        </p:nvSpPr>
        <p:spPr>
          <a:xfrm>
            <a:off x="1491504" y="6076874"/>
            <a:ext cx="2067084" cy="415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VGGNet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C5C815-324A-4AE8-8F4A-384C810B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5" y="1570361"/>
            <a:ext cx="4714603" cy="42546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E186A8-D275-4769-B97C-A4D84FA2B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7" y="2166541"/>
            <a:ext cx="5611008" cy="3162741"/>
          </a:xfrm>
          <a:prstGeom prst="rect">
            <a:avLst/>
          </a:prstGeo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4AA8329-F135-4D53-8237-3747F082F6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93" y="1481328"/>
            <a:ext cx="5611008" cy="3181794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B9931-6372-4B79-837D-3C72645DB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6696" y="5551032"/>
            <a:ext cx="2411469" cy="415637"/>
          </a:xfrm>
        </p:spPr>
        <p:txBody>
          <a:bodyPr>
            <a:noAutofit/>
          </a:bodyPr>
          <a:lstStyle/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MobileNet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24784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45EA-82DE-48C7-982C-E0E29324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모델 성능 그래프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EC6842-EFDB-4ECF-9CA0-E59E7EF368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481328"/>
            <a:ext cx="3657291" cy="4705716"/>
          </a:xfr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698A40EC-6B45-4237-A2E8-11B2E8E4C6B9}"/>
              </a:ext>
            </a:extLst>
          </p:cNvPr>
          <p:cNvSpPr txBox="1">
            <a:spLocks/>
          </p:cNvSpPr>
          <p:nvPr/>
        </p:nvSpPr>
        <p:spPr>
          <a:xfrm>
            <a:off x="1309030" y="6187044"/>
            <a:ext cx="2258425" cy="415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VGGNet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A838EF-5C07-4FE1-AB95-0603EB670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82" y="1481328"/>
            <a:ext cx="3657291" cy="4705716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0DCB2D44-B7F9-42D5-8272-FE780850C850}"/>
              </a:ext>
            </a:extLst>
          </p:cNvPr>
          <p:cNvSpPr txBox="1">
            <a:spLocks/>
          </p:cNvSpPr>
          <p:nvPr/>
        </p:nvSpPr>
        <p:spPr>
          <a:xfrm>
            <a:off x="5257009" y="6187043"/>
            <a:ext cx="2353904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MobileNet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9197B0-8592-4933-9A1F-055CAB8F8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65" y="1481328"/>
            <a:ext cx="3657292" cy="4620213"/>
          </a:xfrm>
          <a:prstGeom prst="rect">
            <a:avLst/>
          </a:prstGeom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D604401-C753-4A2E-BD3B-CFF48F3147B6}"/>
              </a:ext>
            </a:extLst>
          </p:cNvPr>
          <p:cNvSpPr txBox="1">
            <a:spLocks/>
          </p:cNvSpPr>
          <p:nvPr/>
        </p:nvSpPr>
        <p:spPr>
          <a:xfrm>
            <a:off x="9116669" y="6184667"/>
            <a:ext cx="2067084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- </a:t>
            </a:r>
            <a:r>
              <a:rPr lang="en-US" altLang="ko-KR" sz="1800" b="1" dirty="0" err="1"/>
              <a:t>ResNet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3865479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A15C7-CCBA-4A49-9621-F654F946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모델의 정확도 수치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98FC3-9F5A-4F42-95DE-5025BB8FF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104807"/>
            <a:ext cx="4104904" cy="41189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- </a:t>
            </a:r>
            <a:r>
              <a:rPr lang="en-US" altLang="ko-KR" sz="1800" dirty="0" err="1"/>
              <a:t>VGGNet</a:t>
            </a:r>
            <a:r>
              <a:rPr lang="en-US" altLang="ko-KR" sz="1800" dirty="0"/>
              <a:t> training accuracy, test accuracy</a:t>
            </a:r>
            <a:endParaRPr lang="ko-KR" altLang="en-US" sz="1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F10C636-7E65-4282-BE29-CE4AE1821C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45920"/>
            <a:ext cx="4534533" cy="132967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7BCFE1-3C41-4E76-9A57-1A9B6BA1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217569"/>
            <a:ext cx="4534533" cy="1329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231827-227E-478D-AB5C-26584A814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89217"/>
            <a:ext cx="4534532" cy="1329674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48EEE5D-BDBF-4040-BF58-0C3BB0D6D11B}"/>
              </a:ext>
            </a:extLst>
          </p:cNvPr>
          <p:cNvSpPr txBox="1">
            <a:spLocks/>
          </p:cNvSpPr>
          <p:nvPr/>
        </p:nvSpPr>
        <p:spPr>
          <a:xfrm>
            <a:off x="6096000" y="3676455"/>
            <a:ext cx="4199906" cy="411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-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training accuracy, test accuracy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67F92FBF-1773-4782-8F7A-FEBC41137C9A}"/>
              </a:ext>
            </a:extLst>
          </p:cNvPr>
          <p:cNvSpPr txBox="1">
            <a:spLocks/>
          </p:cNvSpPr>
          <p:nvPr/>
        </p:nvSpPr>
        <p:spPr>
          <a:xfrm>
            <a:off x="6096000" y="5248103"/>
            <a:ext cx="4104904" cy="411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- </a:t>
            </a:r>
            <a:r>
              <a:rPr lang="en-US" altLang="ko-KR" sz="1800" dirty="0" err="1"/>
              <a:t>ResNet</a:t>
            </a:r>
            <a:r>
              <a:rPr lang="en-US" altLang="ko-KR" sz="1800" dirty="0"/>
              <a:t> training accuracy, test accuracy</a:t>
            </a:r>
          </a:p>
        </p:txBody>
      </p:sp>
    </p:spTree>
    <p:extLst>
      <p:ext uri="{BB962C8B-B14F-4D97-AF65-F5344CB8AC3E}">
        <p14:creationId xmlns:p14="http://schemas.microsoft.com/office/powerpoint/2010/main" val="1694793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397D9-27AF-4DC3-9040-064114BE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ko-KR" altLang="en-US" dirty="0"/>
              <a:t> 예측한 값과 </a:t>
            </a:r>
            <a:r>
              <a:rPr lang="ko-KR" altLang="en-US" dirty="0" err="1"/>
              <a:t>실제값</a:t>
            </a:r>
            <a:r>
              <a:rPr lang="ko-KR" altLang="en-US" dirty="0"/>
              <a:t> 비교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0D9C5F-A72E-49F4-AC36-F076F805A9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46238"/>
            <a:ext cx="5486400" cy="4663122"/>
          </a:xfr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D44C05-62B8-461C-8876-3E238D9D4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27866"/>
              </p:ext>
            </p:extLst>
          </p:nvPr>
        </p:nvGraphicFramePr>
        <p:xfrm>
          <a:off x="9160932" y="3200400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5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422403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DX-CHEST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MG-BREAST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MR-PELVIS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MR-PROSTATE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1C3BCAAE-76F1-4A58-A70E-E77FEC03B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7782"/>
              </p:ext>
            </p:extLst>
          </p:nvPr>
        </p:nvGraphicFramePr>
        <p:xfrm>
          <a:off x="6096000" y="1554162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534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515534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CT-COLON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CT-LUNG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CT-PANCREAS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7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108DC-182C-4E6D-A8A2-13484C20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MobileNet</a:t>
            </a:r>
            <a:r>
              <a:rPr lang="en-US" altLang="ko-KR" dirty="0"/>
              <a:t> V2</a:t>
            </a:r>
            <a:r>
              <a:rPr lang="ko-KR" altLang="en-US" dirty="0"/>
              <a:t> 예측한 값과 </a:t>
            </a:r>
            <a:r>
              <a:rPr lang="ko-KR" altLang="en-US" dirty="0" err="1"/>
              <a:t>실제값</a:t>
            </a:r>
            <a:r>
              <a:rPr lang="ko-KR" altLang="en-US" dirty="0"/>
              <a:t> 비교</a:t>
            </a: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CC2EA5D1-893F-4EB2-9564-48E150879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517516"/>
              </p:ext>
            </p:extLst>
          </p:nvPr>
        </p:nvGraphicFramePr>
        <p:xfrm>
          <a:off x="9160932" y="3200400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5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422403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DX-CHEST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MG-BREAST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MR-PELVIS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MR-PROSTATE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3F5EE224-4123-48C7-BA38-852A53D06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17284"/>
              </p:ext>
            </p:extLst>
          </p:nvPr>
        </p:nvGraphicFramePr>
        <p:xfrm>
          <a:off x="6096000" y="1554162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534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515534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CT-COLON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CT-LUNG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CT-PANCREAS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541899A-B392-4C15-99EB-09D2641F7B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46238"/>
            <a:ext cx="5486402" cy="4479925"/>
          </a:xfrm>
        </p:spPr>
      </p:pic>
    </p:spTree>
    <p:extLst>
      <p:ext uri="{BB962C8B-B14F-4D97-AF65-F5344CB8AC3E}">
        <p14:creationId xmlns:p14="http://schemas.microsoft.com/office/powerpoint/2010/main" val="189087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DB8BE-8F21-45BC-BDF9-A059A10C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ko-KR" altLang="en-US" dirty="0"/>
              <a:t> 예측한 값과 </a:t>
            </a:r>
            <a:r>
              <a:rPr lang="ko-KR" altLang="en-US" dirty="0" err="1"/>
              <a:t>실제값</a:t>
            </a:r>
            <a:r>
              <a:rPr lang="ko-KR" altLang="en-US" dirty="0"/>
              <a:t> 비교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A11270-9948-4B51-BDE9-E4E8B90851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45920"/>
            <a:ext cx="5486401" cy="4663122"/>
          </a:xfrm>
        </p:spPr>
      </p:pic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FF3DF014-5657-4659-A93E-0A0D36C1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915"/>
              </p:ext>
            </p:extLst>
          </p:nvPr>
        </p:nvGraphicFramePr>
        <p:xfrm>
          <a:off x="9160932" y="3200400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5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422403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DX-CHEST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MG-BREAST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MR-PELVIS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MR-PROSTATE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277C58F-46DE-4739-B3C4-67BD27FEA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17284"/>
              </p:ext>
            </p:extLst>
          </p:nvPr>
        </p:nvGraphicFramePr>
        <p:xfrm>
          <a:off x="6096000" y="1554162"/>
          <a:ext cx="303106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534">
                  <a:extLst>
                    <a:ext uri="{9D8B030D-6E8A-4147-A177-3AD203B41FA5}">
                      <a16:colId xmlns:a16="http://schemas.microsoft.com/office/drawing/2014/main" val="2268017453"/>
                    </a:ext>
                  </a:extLst>
                </a:gridCol>
                <a:gridCol w="1515534">
                  <a:extLst>
                    <a:ext uri="{9D8B030D-6E8A-4147-A177-3AD203B41FA5}">
                      <a16:colId xmlns:a16="http://schemas.microsoft.com/office/drawing/2014/main" val="1115263309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222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5407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CT-ABODMEN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8673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CT-BREAST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40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CT-CHEST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627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CT-COLON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457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CT-HEADNECK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5154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CT-KIDNEY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78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CT-LUNG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9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CT-PANCREAS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110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30DBE-3043-48F8-96B2-F262ABC8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031E8-12BE-4BDA-94DF-676C44B23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8" y="3664291"/>
            <a:ext cx="5021767" cy="606626"/>
          </a:xfrm>
        </p:spPr>
        <p:txBody>
          <a:bodyPr>
            <a:noAutofit/>
          </a:bodyPr>
          <a:lstStyle/>
          <a:p>
            <a:r>
              <a:rPr lang="en-US" altLang="ko-KR" sz="2500" b="1" dirty="0"/>
              <a:t>- </a:t>
            </a:r>
            <a:r>
              <a:rPr lang="en-US" altLang="ko-KR" sz="2500" b="1" dirty="0" err="1"/>
              <a:t>MobileNet</a:t>
            </a:r>
            <a:r>
              <a:rPr lang="ko-KR" altLang="en-US" sz="2500" b="1" dirty="0"/>
              <a:t>을 사용하지 않은 이유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235BE-77EA-4553-AD11-2A1F21C9E1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1967075"/>
          </a:xfrm>
        </p:spPr>
        <p:txBody>
          <a:bodyPr/>
          <a:lstStyle/>
          <a:p>
            <a:r>
              <a:rPr lang="en-US" altLang="ko-KR" sz="2500" dirty="0"/>
              <a:t> </a:t>
            </a:r>
            <a:r>
              <a:rPr lang="ko-KR" altLang="en-US" sz="2500" dirty="0"/>
              <a:t>사용한 </a:t>
            </a:r>
            <a:r>
              <a:rPr lang="en-US" altLang="ko-KR" sz="2500" dirty="0"/>
              <a:t>3</a:t>
            </a:r>
            <a:r>
              <a:rPr lang="ko-KR" altLang="en-US" sz="2500" dirty="0"/>
              <a:t>가지 모델 중 결국 사용한 모델은 </a:t>
            </a:r>
            <a:r>
              <a:rPr lang="en-US" altLang="ko-KR" sz="2500" dirty="0" err="1"/>
              <a:t>ResNet</a:t>
            </a:r>
            <a:r>
              <a:rPr lang="ko-KR" altLang="en-US" sz="2500" dirty="0"/>
              <a:t>이다</a:t>
            </a:r>
            <a:r>
              <a:rPr lang="en-US" altLang="ko-KR" sz="2800" dirty="0"/>
              <a:t>.</a:t>
            </a:r>
            <a:endParaRPr lang="en-US" altLang="ko-KR" sz="2100" dirty="0"/>
          </a:p>
          <a:p>
            <a:pPr lvl="1"/>
            <a:r>
              <a:rPr lang="en-US" altLang="ko-KR" sz="2100" dirty="0"/>
              <a:t> </a:t>
            </a:r>
            <a:r>
              <a:rPr lang="ko-KR" altLang="en-US" sz="1900" dirty="0"/>
              <a:t>꽤 높은 정확도를 가지고 있다</a:t>
            </a:r>
            <a:endParaRPr lang="en-US" altLang="ko-KR" sz="1900" dirty="0"/>
          </a:p>
          <a:p>
            <a:pPr lvl="1"/>
            <a:r>
              <a:rPr lang="en-US" altLang="ko-KR" sz="1900" dirty="0"/>
              <a:t> </a:t>
            </a:r>
            <a:r>
              <a:rPr lang="ko-KR" altLang="en-US" sz="1900" dirty="0"/>
              <a:t>안정적인 </a:t>
            </a:r>
            <a:r>
              <a:rPr lang="en-US" altLang="ko-KR" sz="1900" dirty="0"/>
              <a:t>Accuracy, loss </a:t>
            </a:r>
            <a:r>
              <a:rPr lang="ko-KR" altLang="en-US" sz="1900" dirty="0"/>
              <a:t>그래프를 그린다</a:t>
            </a:r>
            <a:endParaRPr lang="en-US" altLang="ko-KR" sz="19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3AF7C0E-53A1-413D-A24C-090648A6C6E1}"/>
              </a:ext>
            </a:extLst>
          </p:cNvPr>
          <p:cNvSpPr txBox="1">
            <a:spLocks/>
          </p:cNvSpPr>
          <p:nvPr/>
        </p:nvSpPr>
        <p:spPr>
          <a:xfrm>
            <a:off x="609599" y="4322212"/>
            <a:ext cx="7524998" cy="2535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3</a:t>
            </a:r>
            <a:r>
              <a:rPr lang="ko-KR" altLang="en-US" dirty="0"/>
              <a:t>가지 모델 중 가장 높은 정확도를 가지고 있지만</a:t>
            </a:r>
            <a:r>
              <a:rPr lang="en-US" altLang="ko-KR" dirty="0"/>
              <a:t>, Accuracy </a:t>
            </a:r>
            <a:r>
              <a:rPr lang="ko-KR" altLang="en-US" dirty="0"/>
              <a:t>값의 변동이 너무 심하다 </a:t>
            </a:r>
            <a:r>
              <a:rPr lang="en-US" altLang="ko-KR" dirty="0"/>
              <a:t>(</a:t>
            </a:r>
            <a:r>
              <a:rPr lang="ko-KR" altLang="en-US" dirty="0"/>
              <a:t>데이터 누수</a:t>
            </a:r>
            <a:r>
              <a:rPr lang="en-US" altLang="ko-KR" dirty="0"/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2500" dirty="0" err="1"/>
              <a:t>오버피팅이</a:t>
            </a:r>
            <a:r>
              <a:rPr lang="ko-KR" altLang="en-US" sz="2500" dirty="0"/>
              <a:t> 일어날 가능성이 있다</a:t>
            </a:r>
            <a:endParaRPr lang="en-US" altLang="ko-KR" sz="2500" dirty="0"/>
          </a:p>
          <a:p>
            <a:pPr marL="457200" lvl="1" indent="0">
              <a:buNone/>
            </a:pPr>
            <a:endParaRPr lang="en-US" altLang="ko-KR" sz="2500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조기멈춤의</a:t>
            </a:r>
            <a:r>
              <a:rPr lang="ko-KR" altLang="en-US" dirty="0"/>
              <a:t> 단점으로 볼 수 있는 성능이 향상하지 않는다고 보이면 바로 학습을 종료해 정확한 수치를 가져오지 않는다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052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1167A-0CC4-487F-A20D-596788FF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프로젝트의 목적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A607A8-95B9-4E96-9E43-D9433D638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1032"/>
            <a:ext cx="10972800" cy="448436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 목적 </a:t>
            </a:r>
            <a:r>
              <a:rPr lang="en-US" altLang="ko-KR" dirty="0">
                <a:latin typeface="+mn-ea"/>
              </a:rPr>
              <a:t>: DICOM </a:t>
            </a:r>
            <a:r>
              <a:rPr lang="ko-KR" altLang="en-US" dirty="0">
                <a:latin typeface="+mn-ea"/>
              </a:rPr>
              <a:t>파일 안에 저장된 </a:t>
            </a:r>
            <a:r>
              <a:rPr lang="en-US" altLang="ko-KR" dirty="0">
                <a:latin typeface="+mn-ea"/>
              </a:rPr>
              <a:t>Pixel Data</a:t>
            </a:r>
            <a:r>
              <a:rPr lang="ko-KR" altLang="en-US" dirty="0">
                <a:latin typeface="+mn-ea"/>
              </a:rPr>
              <a:t>를 추출하여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이미지로 변환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이미지들을 </a:t>
            </a:r>
            <a:r>
              <a:rPr lang="en-US" altLang="ko-KR" dirty="0">
                <a:latin typeface="+mn-ea"/>
              </a:rPr>
              <a:t>Modality(0008, 0060), Body Part Examined(0018, 0015)</a:t>
            </a:r>
            <a:r>
              <a:rPr lang="ko-KR" altLang="en-US" dirty="0">
                <a:latin typeface="+mn-ea"/>
              </a:rPr>
              <a:t>로 분류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Modality – CR, CT, DX, MG, MR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Body Part Examined – CHEST, ABDOMEN, BREAST, COLON, </a:t>
            </a:r>
            <a:r>
              <a:rPr lang="en-US" altLang="ko-KR" dirty="0" err="1">
                <a:latin typeface="+mn-ea"/>
              </a:rPr>
              <a:t>etc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0001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E3FC544D-7495-4EF4-84E5-56AF79A8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-6472" y="10"/>
            <a:ext cx="5699060" cy="6857982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2843058" y="-11145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9660" y="2086510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14622F-D237-48CD-B1C1-9F156DF49940}"/>
              </a:ext>
            </a:extLst>
          </p:cNvPr>
          <p:cNvSpPr/>
          <p:nvPr/>
        </p:nvSpPr>
        <p:spPr>
          <a:xfrm>
            <a:off x="3080473" y="3075057"/>
            <a:ext cx="7212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Impact" panose="020B0806030902050204" pitchFamily="34" charset="0"/>
                <a:ea typeface="HY견고딕" panose="02030600000101010101" pitchFamily="18" charset="-127"/>
              </a:rPr>
              <a:t>프로젝트의 문제점 및 개선 방안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7B322F-82B7-4DB4-B37B-07D149247DFE}"/>
              </a:ext>
            </a:extLst>
          </p:cNvPr>
          <p:cNvSpPr/>
          <p:nvPr/>
        </p:nvSpPr>
        <p:spPr>
          <a:xfrm>
            <a:off x="2029237" y="3075057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04.</a:t>
            </a:r>
            <a:endParaRPr lang="ko-KR" altLang="en-US" sz="40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28CC25-871D-4FED-BDB0-DEDDE1EB52E7}"/>
              </a:ext>
            </a:extLst>
          </p:cNvPr>
          <p:cNvCxnSpPr>
            <a:cxnSpLocks/>
          </p:cNvCxnSpPr>
          <p:nvPr/>
        </p:nvCxnSpPr>
        <p:spPr>
          <a:xfrm flipV="1">
            <a:off x="2036127" y="3769834"/>
            <a:ext cx="8022273" cy="13109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77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2B9D8-A75C-4742-94C7-303DB8BB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문제점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BC21A-225D-462F-A07B-1DC761C0C8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7185102" cy="44805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다른 </a:t>
            </a:r>
            <a:r>
              <a:rPr lang="en-US" altLang="ko-KR" sz="3000" dirty="0"/>
              <a:t>Modality, Body Part Examined</a:t>
            </a:r>
            <a:r>
              <a:rPr lang="ko-KR" altLang="en-US" sz="3000" dirty="0"/>
              <a:t>인데도 비슷한 이미지가 많아 잘못 분류된 것들이 꽤 보인다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3000" dirty="0"/>
              <a:t>DICOM</a:t>
            </a:r>
            <a:r>
              <a:rPr lang="ko-KR" altLang="en-US" sz="3000" dirty="0"/>
              <a:t> 데이터 파일에서 누락된 정보가 많다</a:t>
            </a:r>
            <a:endParaRPr lang="en-US" altLang="ko-KR" sz="3000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ko-KR" sz="2600" dirty="0"/>
              <a:t>Window</a:t>
            </a:r>
            <a:r>
              <a:rPr lang="ko-KR" altLang="en-US" sz="2600" dirty="0"/>
              <a:t> </a:t>
            </a:r>
            <a:r>
              <a:rPr lang="en-US" altLang="ko-KR" sz="2600" dirty="0"/>
              <a:t>Center</a:t>
            </a:r>
            <a:r>
              <a:rPr lang="ko-KR" altLang="en-US" sz="2600" dirty="0"/>
              <a:t> </a:t>
            </a:r>
            <a:r>
              <a:rPr lang="en-US" altLang="ko-KR" sz="2600" dirty="0"/>
              <a:t>,</a:t>
            </a:r>
            <a:r>
              <a:rPr lang="ko-KR" altLang="en-US" sz="2600" dirty="0"/>
              <a:t> </a:t>
            </a:r>
            <a:r>
              <a:rPr lang="en-US" altLang="ko-KR" sz="2600" dirty="0"/>
              <a:t>Window Width </a:t>
            </a:r>
            <a:r>
              <a:rPr lang="ko-KR" altLang="en-US" sz="2600" dirty="0"/>
              <a:t>속성값이 없는 경우</a:t>
            </a:r>
            <a:endParaRPr lang="en-US" altLang="ko-KR" sz="2600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ko-KR" sz="2600" dirty="0"/>
              <a:t>Pixel Data</a:t>
            </a:r>
            <a:r>
              <a:rPr lang="ko-KR" altLang="en-US" sz="2600" dirty="0"/>
              <a:t>가 없는 경우 </a:t>
            </a:r>
            <a:r>
              <a:rPr lang="en-US" altLang="ko-KR" sz="2600" dirty="0" err="1"/>
              <a:t>etc</a:t>
            </a:r>
            <a:endParaRPr lang="en-US" altLang="ko-KR" sz="26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학습시간이 너무 오래 걸린다</a:t>
            </a:r>
            <a:endParaRPr lang="en-US" altLang="ko-KR" sz="3000" dirty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sz="2600" dirty="0"/>
              <a:t>한 모델을 학습시키는데 하루 이상이 걸린다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259734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CF06E-365E-4ACB-8F31-01B50EBD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개선방안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F2E54E-16B0-427A-AD65-76EB053F2E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비슷한 이미지들은 제외하여</a:t>
            </a:r>
            <a:r>
              <a:rPr lang="en-US" altLang="ko-KR" dirty="0"/>
              <a:t>,  </a:t>
            </a:r>
            <a:r>
              <a:rPr lang="ko-KR" altLang="en-US" dirty="0"/>
              <a:t>더욱 확실한 분류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학습시간을 줄이기 위해 모델을 더욱 간단하게 만들거나</a:t>
            </a:r>
            <a:r>
              <a:rPr lang="en-US" altLang="ko-KR" dirty="0"/>
              <a:t>, </a:t>
            </a:r>
            <a:r>
              <a:rPr lang="ko-KR" altLang="en-US" dirty="0"/>
              <a:t>병렬작업을 하여 시간 단축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다양한 이미지들을 가지고 분류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7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7506938-E630-4205-AB78-445C3E2D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681"/>
            <a:ext cx="4470633" cy="46433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41167A-0CC4-487F-A20D-596788FF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진행한 프로젝트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7F370C-E97D-4668-9EB1-60F13645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7" y="2048256"/>
            <a:ext cx="4088660" cy="427024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9728E2-734A-42D3-AADA-25D8F65D1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23" y="1852452"/>
            <a:ext cx="3758787" cy="3914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85B7C6-D80B-495C-A72B-DB5EC9860ADD}"/>
              </a:ext>
            </a:extLst>
          </p:cNvPr>
          <p:cNvSpPr txBox="1"/>
          <p:nvPr/>
        </p:nvSpPr>
        <p:spPr>
          <a:xfrm>
            <a:off x="5182478" y="1856196"/>
            <a:ext cx="375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← 진행한 프로젝트 실행 결과</a:t>
            </a: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A5936302-1F7C-412D-9A96-9D0A6EA14D56}"/>
              </a:ext>
            </a:extLst>
          </p:cNvPr>
          <p:cNvSpPr txBox="1">
            <a:spLocks/>
          </p:cNvSpPr>
          <p:nvPr/>
        </p:nvSpPr>
        <p:spPr>
          <a:xfrm>
            <a:off x="5182478" y="3429000"/>
            <a:ext cx="6399922" cy="3067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사용자 본인이 원하는</a:t>
            </a:r>
            <a:r>
              <a:rPr lang="en-US" altLang="ko-KR" sz="2400" dirty="0">
                <a:latin typeface="+mn-ea"/>
              </a:rPr>
              <a:t> Window Center, Window Width </a:t>
            </a:r>
            <a:r>
              <a:rPr lang="ko-KR" altLang="en-US" sz="2400" dirty="0">
                <a:latin typeface="+mn-ea"/>
              </a:rPr>
              <a:t>값 입력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2. Submit </a:t>
            </a:r>
            <a:r>
              <a:rPr lang="ko-KR" altLang="en-US" sz="2400" dirty="0">
                <a:latin typeface="+mn-ea"/>
              </a:rPr>
              <a:t>버튼을 클릭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>
                <a:latin typeface="+mn-ea"/>
              </a:rPr>
              <a:t>이미지 출력 및 그 이미지를 분류한 결과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정확도 출력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4. </a:t>
            </a:r>
            <a:r>
              <a:rPr lang="ko-KR" altLang="en-US" sz="2400" dirty="0">
                <a:latin typeface="+mn-ea"/>
              </a:rPr>
              <a:t>여러 이미지일 경우</a:t>
            </a:r>
            <a:r>
              <a:rPr lang="en-US" altLang="ko-KR" sz="2400" dirty="0">
                <a:latin typeface="+mn-ea"/>
              </a:rPr>
              <a:t>, next image </a:t>
            </a:r>
            <a:r>
              <a:rPr lang="ko-KR" altLang="en-US" sz="2400" dirty="0">
                <a:latin typeface="+mn-ea"/>
              </a:rPr>
              <a:t>버튼을 클릭 시 다음 이미지 출력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E767-282C-49A4-9C99-BCC4155F1440}"/>
              </a:ext>
            </a:extLst>
          </p:cNvPr>
          <p:cNvSpPr txBox="1"/>
          <p:nvPr/>
        </p:nvSpPr>
        <p:spPr>
          <a:xfrm>
            <a:off x="5182478" y="2778759"/>
            <a:ext cx="3758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+mn-ea"/>
              </a:rPr>
              <a:t>-</a:t>
            </a:r>
            <a:r>
              <a:rPr lang="ko-KR" altLang="en-US" sz="2500" b="1" dirty="0">
                <a:latin typeface="+mn-ea"/>
              </a:rPr>
              <a:t> 프로그램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05811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E3FC544D-7495-4EF4-84E5-56AF79A8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1" r="-1" b="-1"/>
          <a:stretch/>
        </p:blipFill>
        <p:spPr>
          <a:xfrm>
            <a:off x="1304" y="-18279"/>
            <a:ext cx="5699060" cy="6857982"/>
          </a:xfrm>
          <a:prstGeom prst="rect">
            <a:avLst/>
          </a:prstGeom>
        </p:spPr>
      </p:pic>
      <p:sp>
        <p:nvSpPr>
          <p:cNvPr id="8" name="직사각형 16"/>
          <p:cNvSpPr/>
          <p:nvPr/>
        </p:nvSpPr>
        <p:spPr>
          <a:xfrm flipH="1" flipV="1">
            <a:off x="2828925" y="75369"/>
            <a:ext cx="936307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86582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70866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486525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515100 w 8658225"/>
              <a:gd name="connsiteY2" fmla="*/ 6858000 h 6858000"/>
              <a:gd name="connsiteX3" fmla="*/ 0 w 8658225"/>
              <a:gd name="connsiteY3" fmla="*/ 6858000 h 6858000"/>
              <a:gd name="connsiteX4" fmla="*/ 0 w 8658225"/>
              <a:gd name="connsiteY4" fmla="*/ 0 h 6858000"/>
              <a:gd name="connsiteX0" fmla="*/ 0 w 9353550"/>
              <a:gd name="connsiteY0" fmla="*/ 0 h 6858000"/>
              <a:gd name="connsiteX1" fmla="*/ 9353550 w 9353550"/>
              <a:gd name="connsiteY1" fmla="*/ 0 h 6858000"/>
              <a:gd name="connsiteX2" fmla="*/ 6515100 w 9353550"/>
              <a:gd name="connsiteY2" fmla="*/ 6858000 h 6858000"/>
              <a:gd name="connsiteX3" fmla="*/ 0 w 9353550"/>
              <a:gd name="connsiteY3" fmla="*/ 6858000 h 6858000"/>
              <a:gd name="connsiteX4" fmla="*/ 0 w 9353550"/>
              <a:gd name="connsiteY4" fmla="*/ 0 h 6858000"/>
              <a:gd name="connsiteX0" fmla="*/ 0 w 9001125"/>
              <a:gd name="connsiteY0" fmla="*/ 0 h 6858000"/>
              <a:gd name="connsiteX1" fmla="*/ 9001125 w 9001125"/>
              <a:gd name="connsiteY1" fmla="*/ 0 h 6858000"/>
              <a:gd name="connsiteX2" fmla="*/ 6515100 w 9001125"/>
              <a:gd name="connsiteY2" fmla="*/ 6858000 h 6858000"/>
              <a:gd name="connsiteX3" fmla="*/ 0 w 9001125"/>
              <a:gd name="connsiteY3" fmla="*/ 6858000 h 6858000"/>
              <a:gd name="connsiteX4" fmla="*/ 0 w 9001125"/>
              <a:gd name="connsiteY4" fmla="*/ 0 h 6858000"/>
              <a:gd name="connsiteX0" fmla="*/ 0 w 9363075"/>
              <a:gd name="connsiteY0" fmla="*/ 0 h 6858000"/>
              <a:gd name="connsiteX1" fmla="*/ 9363075 w 9363075"/>
              <a:gd name="connsiteY1" fmla="*/ 0 h 6858000"/>
              <a:gd name="connsiteX2" fmla="*/ 6515100 w 9363075"/>
              <a:gd name="connsiteY2" fmla="*/ 6858000 h 6858000"/>
              <a:gd name="connsiteX3" fmla="*/ 0 w 9363075"/>
              <a:gd name="connsiteY3" fmla="*/ 6858000 h 6858000"/>
              <a:gd name="connsiteX4" fmla="*/ 0 w 93630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3075" h="6858000">
                <a:moveTo>
                  <a:pt x="0" y="0"/>
                </a:moveTo>
                <a:lnTo>
                  <a:pt x="9363075" y="0"/>
                </a:lnTo>
                <a:lnTo>
                  <a:pt x="6515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9660" y="2086510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14622F-D237-48CD-B1C1-9F156DF49940}"/>
              </a:ext>
            </a:extLst>
          </p:cNvPr>
          <p:cNvSpPr/>
          <p:nvPr/>
        </p:nvSpPr>
        <p:spPr>
          <a:xfrm>
            <a:off x="1329310" y="3056769"/>
            <a:ext cx="95333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Impact" panose="020B0806030902050204" pitchFamily="34" charset="0"/>
                <a:ea typeface="HY견고딕" panose="02030600000101010101" pitchFamily="18" charset="-127"/>
              </a:rPr>
              <a:t>이미지 수집 및 처리 방법 및 학습 모델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7B322F-82B7-4DB4-B37B-07D149247DFE}"/>
              </a:ext>
            </a:extLst>
          </p:cNvPr>
          <p:cNvSpPr/>
          <p:nvPr/>
        </p:nvSpPr>
        <p:spPr>
          <a:xfrm>
            <a:off x="420397" y="3075057"/>
            <a:ext cx="827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70C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02.</a:t>
            </a:r>
            <a:endParaRPr lang="ko-KR" altLang="en-US" sz="4000" dirty="0">
              <a:solidFill>
                <a:srgbClr val="0070C0"/>
              </a:solidFill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28CC25-871D-4FED-BDB0-DEDDE1EB52E7}"/>
              </a:ext>
            </a:extLst>
          </p:cNvPr>
          <p:cNvCxnSpPr>
            <a:cxnSpLocks/>
          </p:cNvCxnSpPr>
          <p:nvPr/>
        </p:nvCxnSpPr>
        <p:spPr>
          <a:xfrm flipV="1">
            <a:off x="420397" y="3840907"/>
            <a:ext cx="10293938" cy="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22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8F25F7-1C54-451A-BB1A-860C22A9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6096000" cy="533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6645CF-1AC8-4209-A191-D24FCFB2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학습할 데이터 수집</a:t>
            </a:r>
          </a:p>
        </p:txBody>
      </p:sp>
      <p:pic>
        <p:nvPicPr>
          <p:cNvPr id="7" name="내용 개체 틀 6" descr="바퀴, 표지판이(가) 표시된 사진&#10;&#10;자동 생성된 설명">
            <a:extLst>
              <a:ext uri="{FF2B5EF4-FFF2-40B4-BE49-F238E27FC236}">
                <a16:creationId xmlns:a16="http://schemas.microsoft.com/office/drawing/2014/main" id="{49066963-F080-49F7-A00A-47F14F9D0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53600"/>
            <a:ext cx="1905000" cy="1905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F94D0C-682C-4611-B0E4-DC13B7A49E8F}"/>
              </a:ext>
            </a:extLst>
          </p:cNvPr>
          <p:cNvSpPr txBox="1"/>
          <p:nvPr/>
        </p:nvSpPr>
        <p:spPr>
          <a:xfrm>
            <a:off x="6394671" y="2830392"/>
            <a:ext cx="5566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An open-access database of medical images for cancer research</a:t>
            </a:r>
            <a:r>
              <a:rPr lang="en-US" altLang="ko-KR" dirty="0">
                <a:latin typeface="+mn-ea"/>
              </a:rPr>
              <a:t>. The site is funded by the National Cancer Institute's (NCI) Cancer Imaging Program, and the contract is operated by the University of Arkansas for Medical Sciences.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</a:rPr>
              <a:t>The majority of the data consists of 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CT, MRI, and nuclear medicine (e.g. PET) images stored in DICOM format</a:t>
            </a:r>
            <a:r>
              <a:rPr lang="en-US" altLang="ko-KR" dirty="0">
                <a:latin typeface="+mn-ea"/>
              </a:rPr>
              <a:t>, but many other types of supporting data are also provided or linked to, in order to enhance research utility.</a:t>
            </a:r>
            <a:endParaRPr lang="ko-KR" altLang="en-US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9EBD829-7339-43A4-BEEF-66BB31AB7C2F}"/>
              </a:ext>
            </a:extLst>
          </p:cNvPr>
          <p:cNvSpPr txBox="1">
            <a:spLocks/>
          </p:cNvSpPr>
          <p:nvPr/>
        </p:nvSpPr>
        <p:spPr>
          <a:xfrm>
            <a:off x="6622409" y="2251551"/>
            <a:ext cx="4959991" cy="385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The Cancer Imaging Archive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 (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TCIA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9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ABDA9-28A8-4F12-8283-8CB46158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DICOM </a:t>
            </a:r>
            <a:r>
              <a:rPr lang="ko-KR" altLang="en-US" dirty="0"/>
              <a:t>파일이 저장한 정보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FDDA1D-3858-42CA-8C1C-7D30DCA91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282"/>
            <a:ext cx="4019553" cy="315214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32DC26-2015-4AC6-92D8-42EB9D84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783838"/>
            <a:ext cx="3927173" cy="3074162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1917F6-8173-40D2-984E-FF02EDD7CE85}"/>
              </a:ext>
            </a:extLst>
          </p:cNvPr>
          <p:cNvSpPr txBox="1">
            <a:spLocks/>
          </p:cNvSpPr>
          <p:nvPr/>
        </p:nvSpPr>
        <p:spPr>
          <a:xfrm>
            <a:off x="7285378" y="1581912"/>
            <a:ext cx="4297020" cy="1536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+mn-ea"/>
              </a:rPr>
              <a:t>DICOM </a:t>
            </a:r>
            <a:r>
              <a:rPr lang="ko-KR" altLang="en-US" sz="2000" dirty="0">
                <a:latin typeface="+mn-ea"/>
              </a:rPr>
              <a:t>파일에는 환자의 신상 정보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수행한 검사 정보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영상 자체의 정보 등 의료용 영상 파일을 규정하기 위해 필요한 다양한 속성들이 존재한다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894A8B-68A0-4C42-B174-A27E0083D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26" y="2510099"/>
            <a:ext cx="4019554" cy="3163115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B647B464-469A-45A1-B0CF-A1C4EB469025}"/>
              </a:ext>
            </a:extLst>
          </p:cNvPr>
          <p:cNvSpPr txBox="1">
            <a:spLocks/>
          </p:cNvSpPr>
          <p:nvPr/>
        </p:nvSpPr>
        <p:spPr>
          <a:xfrm>
            <a:off x="7285379" y="3118104"/>
            <a:ext cx="4297021" cy="1370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이미지 분류에 필요한 </a:t>
            </a:r>
            <a:r>
              <a:rPr lang="en-US" altLang="ko-KR" sz="2000" b="1" dirty="0">
                <a:latin typeface="+mn-ea"/>
              </a:rPr>
              <a:t>label</a:t>
            </a:r>
          </a:p>
          <a:p>
            <a:r>
              <a:rPr lang="en-US" altLang="ko-KR" sz="2000" dirty="0">
                <a:latin typeface="+mn-ea"/>
              </a:rPr>
              <a:t>Modality Attribute</a:t>
            </a:r>
          </a:p>
          <a:p>
            <a:r>
              <a:rPr lang="en-US" altLang="ko-KR" sz="2000" dirty="0">
                <a:latin typeface="+mn-ea"/>
              </a:rPr>
              <a:t>Body Part Examined Attribute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56D55B66-0D77-4BEC-92DB-76AAB63EBEEE}"/>
              </a:ext>
            </a:extLst>
          </p:cNvPr>
          <p:cNvSpPr txBox="1">
            <a:spLocks/>
          </p:cNvSpPr>
          <p:nvPr/>
        </p:nvSpPr>
        <p:spPr>
          <a:xfrm>
            <a:off x="7285378" y="4685023"/>
            <a:ext cx="4297021" cy="1976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원하는 이미지 출력에 필요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Window Center Attribute</a:t>
            </a:r>
          </a:p>
          <a:p>
            <a:r>
              <a:rPr lang="en-US" altLang="ko-KR" sz="2000" dirty="0">
                <a:latin typeface="+mn-ea"/>
              </a:rPr>
              <a:t>Window Width Attribute</a:t>
            </a:r>
          </a:p>
          <a:p>
            <a:r>
              <a:rPr lang="en-US" altLang="ko-KR" sz="2000" dirty="0">
                <a:latin typeface="+mn-ea"/>
              </a:rPr>
              <a:t>Rescale Intercept Attribute</a:t>
            </a:r>
          </a:p>
          <a:p>
            <a:r>
              <a:rPr lang="en-US" altLang="ko-KR" sz="2000" dirty="0">
                <a:latin typeface="+mn-ea"/>
              </a:rPr>
              <a:t>Rescale Slope Attribute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954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967D4-0C58-4421-9D63-C9821A38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및 </a:t>
            </a:r>
            <a:r>
              <a:rPr lang="en-US" altLang="ko-KR" dirty="0"/>
              <a:t>Rescale Intercept/Slope </a:t>
            </a:r>
            <a:r>
              <a:rPr lang="ko-KR" altLang="en-US" dirty="0"/>
              <a:t>설명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400E64-F218-47FB-87AD-9DA96F5AB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0717"/>
            <a:ext cx="4218455" cy="3139027"/>
          </a:xfr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3BB4F2C6-C42E-42B7-8B93-59BBBF04C0BE}"/>
              </a:ext>
            </a:extLst>
          </p:cNvPr>
          <p:cNvSpPr txBox="1">
            <a:spLocks/>
          </p:cNvSpPr>
          <p:nvPr/>
        </p:nvSpPr>
        <p:spPr>
          <a:xfrm>
            <a:off x="5215437" y="1670717"/>
            <a:ext cx="3535371" cy="414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Windowing</a:t>
            </a:r>
            <a:r>
              <a:rPr lang="ko-KR" altLang="en-US" sz="2000" b="1" dirty="0">
                <a:latin typeface="+mn-ea"/>
              </a:rPr>
              <a:t>이란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347631FD-02A2-489F-8D8F-5F49CC08D588}"/>
              </a:ext>
            </a:extLst>
          </p:cNvPr>
          <p:cNvSpPr txBox="1">
            <a:spLocks/>
          </p:cNvSpPr>
          <p:nvPr/>
        </p:nvSpPr>
        <p:spPr>
          <a:xfrm>
            <a:off x="5215437" y="2170382"/>
            <a:ext cx="6366963" cy="15361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+mn-ea"/>
              </a:rPr>
              <a:t>결과가 같은 자료라도 보고자 하는 부위에 따라 여러가지 밝기의 영상을 얻을 수 있는데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 </a:t>
            </a:r>
            <a:r>
              <a:rPr lang="en-US" altLang="ko-KR" sz="2000" dirty="0">
                <a:latin typeface="+mn-ea"/>
              </a:rPr>
              <a:t>8bits </a:t>
            </a:r>
            <a:r>
              <a:rPr lang="ko-KR" altLang="en-US" sz="2000" dirty="0">
                <a:latin typeface="+mn-ea"/>
              </a:rPr>
              <a:t>사용 영역을 </a:t>
            </a:r>
            <a:r>
              <a:rPr lang="en-US" altLang="ko-KR" sz="2000" dirty="0">
                <a:latin typeface="+mn-ea"/>
              </a:rPr>
              <a:t>Window</a:t>
            </a:r>
            <a:r>
              <a:rPr lang="ko-KR" altLang="en-US" sz="2000" dirty="0">
                <a:latin typeface="+mn-ea"/>
              </a:rPr>
              <a:t>라고 부르며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이렇게 보기 좋은 상태로 사용 영역을 조절하는 것을 </a:t>
            </a:r>
            <a:r>
              <a:rPr lang="en-US" altLang="ko-KR" sz="2000" dirty="0">
                <a:latin typeface="+mn-ea"/>
              </a:rPr>
              <a:t>Windowing </a:t>
            </a:r>
            <a:r>
              <a:rPr lang="ko-KR" altLang="en-US" sz="2000" dirty="0">
                <a:latin typeface="+mn-ea"/>
              </a:rPr>
              <a:t>또는 </a:t>
            </a:r>
            <a:r>
              <a:rPr lang="en-US" altLang="ko-KR" sz="2000" dirty="0">
                <a:latin typeface="+mn-ea"/>
              </a:rPr>
              <a:t>Window leveling</a:t>
            </a:r>
            <a:r>
              <a:rPr lang="ko-KR" altLang="en-US" sz="2000" dirty="0">
                <a:latin typeface="+mn-ea"/>
              </a:rPr>
              <a:t>이라고 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588B0B15-1A34-43FA-B5C3-376E79A02701}"/>
              </a:ext>
            </a:extLst>
          </p:cNvPr>
          <p:cNvSpPr txBox="1">
            <a:spLocks/>
          </p:cNvSpPr>
          <p:nvPr/>
        </p:nvSpPr>
        <p:spPr>
          <a:xfrm>
            <a:off x="609600" y="5059887"/>
            <a:ext cx="4218455" cy="1459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+mn-ea"/>
              </a:rPr>
              <a:t>위 사진과 같이 사진 안에서 위 쪽 두 사진과 아래 쪽 두 사진의 결과가 같은 자료이지만 </a:t>
            </a:r>
            <a:r>
              <a:rPr lang="en-US" altLang="ko-KR" sz="2000" dirty="0">
                <a:latin typeface="+mn-ea"/>
              </a:rPr>
              <a:t>Window Center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Window Width</a:t>
            </a:r>
            <a:r>
              <a:rPr lang="ko-KR" altLang="en-US" sz="2000" dirty="0">
                <a:latin typeface="+mn-ea"/>
              </a:rPr>
              <a:t>의 값에 따라 보이는 부위가 다르다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1BCB2506-17E3-44D3-838C-F0987900007C}"/>
              </a:ext>
            </a:extLst>
          </p:cNvPr>
          <p:cNvSpPr txBox="1">
            <a:spLocks/>
          </p:cNvSpPr>
          <p:nvPr/>
        </p:nvSpPr>
        <p:spPr>
          <a:xfrm>
            <a:off x="5215437" y="4313332"/>
            <a:ext cx="3955995" cy="414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Rescale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Intercept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Slope</a:t>
            </a:r>
            <a:r>
              <a:rPr lang="ko-KR" altLang="en-US" sz="2000" b="1" dirty="0">
                <a:latin typeface="+mn-ea"/>
              </a:rPr>
              <a:t>이란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1" name="내용 개체 틀 3">
            <a:extLst>
              <a:ext uri="{FF2B5EF4-FFF2-40B4-BE49-F238E27FC236}">
                <a16:creationId xmlns:a16="http://schemas.microsoft.com/office/drawing/2014/main" id="{B6165FDF-91A6-44D1-8628-9FB3FFC97995}"/>
              </a:ext>
            </a:extLst>
          </p:cNvPr>
          <p:cNvSpPr txBox="1">
            <a:spLocks/>
          </p:cNvSpPr>
          <p:nvPr/>
        </p:nvSpPr>
        <p:spPr>
          <a:xfrm>
            <a:off x="5215437" y="4809744"/>
            <a:ext cx="6366963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+mn-ea"/>
              </a:rPr>
              <a:t>이미지의 </a:t>
            </a:r>
            <a:r>
              <a:rPr lang="en-US" altLang="ko-KR" sz="2000" dirty="0">
                <a:latin typeface="+mn-ea"/>
              </a:rPr>
              <a:t>pixel </a:t>
            </a:r>
            <a:r>
              <a:rPr lang="ko-KR" altLang="en-US" sz="2000" dirty="0">
                <a:latin typeface="+mn-ea"/>
              </a:rPr>
              <a:t>값을 애플리케이션에 의미 있는 값으로 변환하기 위해 필요한 값이다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간단한 선형 방정식으로 적용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3035746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4326</Words>
  <Application>Microsoft Office PowerPoint</Application>
  <PresentationFormat>와이드스크린</PresentationFormat>
  <Paragraphs>480</Paragraphs>
  <Slides>42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61" baseType="lpstr">
      <vt:lpstr>AppleSDGothicNeo</vt:lpstr>
      <vt:lpstr>AppleSDGothicNeo-Regular</vt:lpstr>
      <vt:lpstr>-apple-system</vt:lpstr>
      <vt:lpstr>Helvetica Neue</vt:lpstr>
      <vt:lpstr>HY궁서B</vt:lpstr>
      <vt:lpstr>KoPub돋움체 Light</vt:lpstr>
      <vt:lpstr>Menlo</vt:lpstr>
      <vt:lpstr>MJXc-TeX-main-R</vt:lpstr>
      <vt:lpstr>MJXc-TeX-math-I</vt:lpstr>
      <vt:lpstr>Nanum Barun Gothic</vt:lpstr>
      <vt:lpstr>NanumGothicCoding</vt:lpstr>
      <vt:lpstr>Roboto</vt:lpstr>
      <vt:lpstr>나눔고딕</vt:lpstr>
      <vt:lpstr>맑은 고딕</vt:lpstr>
      <vt:lpstr>Arial</vt:lpstr>
      <vt:lpstr>Impact</vt:lpstr>
      <vt:lpstr>Tw Cen MT</vt:lpstr>
      <vt:lpstr>Wingdings 3</vt:lpstr>
      <vt:lpstr>New_Simple01</vt:lpstr>
      <vt:lpstr>DICOM 파일(*.dcm)에서 추출한 이미지 자동분류</vt:lpstr>
      <vt:lpstr>PowerPoint 프레젠테이션</vt:lpstr>
      <vt:lpstr>PowerPoint 프레젠테이션</vt:lpstr>
      <vt:lpstr>프로젝트의 목적</vt:lpstr>
      <vt:lpstr>진행한 프로젝트 결과</vt:lpstr>
      <vt:lpstr>PowerPoint 프레젠테이션</vt:lpstr>
      <vt:lpstr>학습할 데이터 수집</vt:lpstr>
      <vt:lpstr>DICOM 파일이 저장한 정보</vt:lpstr>
      <vt:lpstr>Window 및 Rescale Intercept/Slope 설명</vt:lpstr>
      <vt:lpstr>Windowing 방법 및 정규화 </vt:lpstr>
      <vt:lpstr>수집한 데이터</vt:lpstr>
      <vt:lpstr>Modality따로 Body Part Examined따로 구분하지 않은 이유</vt:lpstr>
      <vt:lpstr>데이터 불균형</vt:lpstr>
      <vt:lpstr>데이터 (이미지) 증강</vt:lpstr>
      <vt:lpstr>imgaug 사용 코드</vt:lpstr>
      <vt:lpstr>imgaug로 증강시킨 방법</vt:lpstr>
      <vt:lpstr>ImageDataGenerator</vt:lpstr>
      <vt:lpstr>ImageDataGenerator 사용 코드</vt:lpstr>
      <vt:lpstr>ImageDataGenerator 사용 코드</vt:lpstr>
      <vt:lpstr>콜백 함수</vt:lpstr>
      <vt:lpstr>콜백 함수 설명</vt:lpstr>
      <vt:lpstr>Tensorboard 훈련 과정 시각화</vt:lpstr>
      <vt:lpstr>ImageNet</vt:lpstr>
      <vt:lpstr>ImageNet 종류</vt:lpstr>
      <vt:lpstr>ImageNet 종류별 특징</vt:lpstr>
      <vt:lpstr>VGGNet 구조</vt:lpstr>
      <vt:lpstr>Deep neural network의 문제점</vt:lpstr>
      <vt:lpstr>ResNet 구조</vt:lpstr>
      <vt:lpstr>MobileNet V2 구조</vt:lpstr>
      <vt:lpstr>Depthwise Separable Convolutions</vt:lpstr>
      <vt:lpstr>Inverted residuals</vt:lpstr>
      <vt:lpstr>PowerPoint 프레젠테이션</vt:lpstr>
      <vt:lpstr>각 모델의 학습 사진</vt:lpstr>
      <vt:lpstr>각 모델 성능 그래프</vt:lpstr>
      <vt:lpstr>각 모델의 정확도 수치</vt:lpstr>
      <vt:lpstr>VGGNet 예측한 값과 실제값 비교</vt:lpstr>
      <vt:lpstr>MobileNet V2 예측한 값과 실제값 비교</vt:lpstr>
      <vt:lpstr>ResNet 예측한 값과 실제값 비교</vt:lpstr>
      <vt:lpstr>사용한 모델</vt:lpstr>
      <vt:lpstr>PowerPoint 프레젠테이션</vt:lpstr>
      <vt:lpstr>프로젝트 문제점</vt:lpstr>
      <vt:lpstr>프로젝트 개선방안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DICOM 파일(*.dcm)에서 추출한 이미지 자동분류</dc:title>
  <dc:creator>이 상우</dc:creator>
  <cp:lastModifiedBy>USER</cp:lastModifiedBy>
  <cp:revision>202</cp:revision>
  <dcterms:created xsi:type="dcterms:W3CDTF">2020-11-04T08:01:41Z</dcterms:created>
  <dcterms:modified xsi:type="dcterms:W3CDTF">2020-11-13T00:51:53Z</dcterms:modified>
</cp:coreProperties>
</file>